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12192000" cy="6858000"/>
  <p:notesSz cx="6858000" cy="9144000"/>
  <p:embeddedFontLst>
    <p:embeddedFont>
      <p:font typeface="Source Han Sans" panose="020B0500000000000000" charset="-122"/>
      <p:regular r:id="rId34"/>
    </p:embeddedFont>
    <p:embeddedFont>
      <p:font typeface="Source Han Sans CN Bold" panose="020B0800000000000000" charset="-122"/>
      <p:bold r:id="rId35"/>
    </p:embeddedFont>
    <p:embeddedFont>
      <p:font typeface="OPPOSans H" panose="00020600040101010101" charset="-122"/>
      <p:regular r:id="rId36"/>
    </p:embeddedFont>
    <p:embeddedFont>
      <p:font typeface="OPPOSans B" panose="00020600040101010101" charset="-122"/>
      <p:regular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font" Target="fonts/font4.fntdata"/><Relationship Id="rId36" Type="http://schemas.openxmlformats.org/officeDocument/2006/relationships/font" Target="fonts/font3.fntdata"/><Relationship Id="rId35" Type="http://schemas.openxmlformats.org/officeDocument/2006/relationships/font" Target="fonts/font2.fntdata"/><Relationship Id="rId34" Type="http://schemas.openxmlformats.org/officeDocument/2006/relationships/font" Target="fonts/font1.fntdata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>
            <p:custDataLst>
              <p:tags r:id="rId2"/>
            </p:custDataLst>
          </p:nvPr>
        </p:nvSpPr>
        <p:spPr>
          <a:xfrm>
            <a:off x="4044007" y="5188102"/>
            <a:ext cx="652620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3"/>
            </p:custDataLst>
          </p:nvPr>
        </p:nvSpPr>
        <p:spPr>
          <a:xfrm>
            <a:off x="4710778" y="5188102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2025.2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zh-CN" altLang="en-US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模块五</a:t>
            </a:r>
            <a:r>
              <a:rPr kumimoji="1" lang="en-US" altLang="zh-CN" sz="49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企业盈利能力分析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V="1">
            <a:off x="601749" y="1851015"/>
            <a:ext cx="3240000" cy="3384000"/>
          </a:xfrm>
          <a:custGeom>
            <a:avLst/>
            <a:gdLst>
              <a:gd name="connsiteX0" fmla="*/ 0 w 7700210"/>
              <a:gd name="connsiteY0" fmla="*/ 3272590 h 3272590"/>
              <a:gd name="connsiteX1" fmla="*/ 7700210 w 7700210"/>
              <a:gd name="connsiteY1" fmla="*/ 3272590 h 3272590"/>
              <a:gd name="connsiteX2" fmla="*/ 7700210 w 7700210"/>
              <a:gd name="connsiteY2" fmla="*/ 232611 h 3272590"/>
              <a:gd name="connsiteX3" fmla="*/ 821676 w 7700210"/>
              <a:gd name="connsiteY3" fmla="*/ 232611 h 3272590"/>
              <a:gd name="connsiteX4" fmla="*/ 686762 w 7700210"/>
              <a:gd name="connsiteY4" fmla="*/ 0 h 3272590"/>
              <a:gd name="connsiteX5" fmla="*/ 551848 w 7700210"/>
              <a:gd name="connsiteY5" fmla="*/ 232611 h 3272590"/>
              <a:gd name="connsiteX6" fmla="*/ 0 w 7700210"/>
              <a:gd name="connsiteY6" fmla="*/ 232611 h 3272590"/>
            </a:gdLst>
            <a:ahLst/>
            <a:cxnLst/>
            <a:rect l="l" t="t" r="r" b="b"/>
            <a:pathLst>
              <a:path w="7700210" h="3272590">
                <a:moveTo>
                  <a:pt x="0" y="3272590"/>
                </a:moveTo>
                <a:lnTo>
                  <a:pt x="7700210" y="3272590"/>
                </a:lnTo>
                <a:lnTo>
                  <a:pt x="7700210" y="232611"/>
                </a:lnTo>
                <a:lnTo>
                  <a:pt x="821676" y="232611"/>
                </a:lnTo>
                <a:lnTo>
                  <a:pt x="686762" y="0"/>
                </a:lnTo>
                <a:lnTo>
                  <a:pt x="551848" y="232611"/>
                </a:lnTo>
                <a:lnTo>
                  <a:pt x="0" y="232611"/>
                </a:ln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781749" y="2933828"/>
            <a:ext cx="2880000" cy="18228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低毛利高周转：规模驱动型企业通过大规模销售实现盈利，毛利率较低但周转率高。例如，沃尔玛净利率仅为2.5%，但通过高周转率实现较高盈利。
企业应用：企业可通过优化供应链管理、降低运营成本等方式提升规模效应，增强盈利能力。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01748" y="5248527"/>
            <a:ext cx="659446" cy="4730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533535" y="1542801"/>
            <a:ext cx="616427" cy="61642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658968" y="1690994"/>
            <a:ext cx="365559" cy="320040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781749" y="2118371"/>
            <a:ext cx="283125" cy="4085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1749" y="2271951"/>
            <a:ext cx="2880000" cy="64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规模驱动型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V="1">
            <a:off x="4367798" y="1851015"/>
            <a:ext cx="3240000" cy="3384000"/>
          </a:xfrm>
          <a:custGeom>
            <a:avLst/>
            <a:gdLst>
              <a:gd name="connsiteX0" fmla="*/ 0 w 7700210"/>
              <a:gd name="connsiteY0" fmla="*/ 3272590 h 3272590"/>
              <a:gd name="connsiteX1" fmla="*/ 7700210 w 7700210"/>
              <a:gd name="connsiteY1" fmla="*/ 3272590 h 3272590"/>
              <a:gd name="connsiteX2" fmla="*/ 7700210 w 7700210"/>
              <a:gd name="connsiteY2" fmla="*/ 232611 h 3272590"/>
              <a:gd name="connsiteX3" fmla="*/ 821676 w 7700210"/>
              <a:gd name="connsiteY3" fmla="*/ 232611 h 3272590"/>
              <a:gd name="connsiteX4" fmla="*/ 686762 w 7700210"/>
              <a:gd name="connsiteY4" fmla="*/ 0 h 3272590"/>
              <a:gd name="connsiteX5" fmla="*/ 551848 w 7700210"/>
              <a:gd name="connsiteY5" fmla="*/ 232611 h 3272590"/>
              <a:gd name="connsiteX6" fmla="*/ 0 w 7700210"/>
              <a:gd name="connsiteY6" fmla="*/ 232611 h 3272590"/>
            </a:gdLst>
            <a:ahLst/>
            <a:cxnLst/>
            <a:rect l="l" t="t" r="r" b="b"/>
            <a:pathLst>
              <a:path w="7700210" h="3272590">
                <a:moveTo>
                  <a:pt x="0" y="3272590"/>
                </a:moveTo>
                <a:lnTo>
                  <a:pt x="7700210" y="3272590"/>
                </a:lnTo>
                <a:lnTo>
                  <a:pt x="7700210" y="232611"/>
                </a:lnTo>
                <a:lnTo>
                  <a:pt x="821676" y="232611"/>
                </a:lnTo>
                <a:lnTo>
                  <a:pt x="686762" y="0"/>
                </a:lnTo>
                <a:lnTo>
                  <a:pt x="551848" y="232611"/>
                </a:lnTo>
                <a:lnTo>
                  <a:pt x="0" y="232611"/>
                </a:ln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47798" y="2933828"/>
            <a:ext cx="2880000" cy="18228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1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高毛利低周转：技术驱动型企业通过高附加值产品实现盈利，毛利率高但周转率低。例如，茅台净利率超过50%，通过高端产品实现高毛利率。
企业应用：企业可通过持续研发投入、提升产品附加值等方式增强技术竞争力，提升盈利能力。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367797" y="5248527"/>
            <a:ext cx="659446" cy="4730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299584" y="1542801"/>
            <a:ext cx="616427" cy="616427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425018" y="1681931"/>
            <a:ext cx="365559" cy="338167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V="1">
            <a:off x="4547798" y="2118371"/>
            <a:ext cx="283125" cy="40855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547798" y="2271951"/>
            <a:ext cx="2880000" cy="64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技术驱动型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V="1">
            <a:off x="8133848" y="1851015"/>
            <a:ext cx="3240000" cy="3384000"/>
          </a:xfrm>
          <a:custGeom>
            <a:avLst/>
            <a:gdLst>
              <a:gd name="connsiteX0" fmla="*/ 0 w 7700210"/>
              <a:gd name="connsiteY0" fmla="*/ 3272590 h 3272590"/>
              <a:gd name="connsiteX1" fmla="*/ 7700210 w 7700210"/>
              <a:gd name="connsiteY1" fmla="*/ 3272590 h 3272590"/>
              <a:gd name="connsiteX2" fmla="*/ 7700210 w 7700210"/>
              <a:gd name="connsiteY2" fmla="*/ 232611 h 3272590"/>
              <a:gd name="connsiteX3" fmla="*/ 821676 w 7700210"/>
              <a:gd name="connsiteY3" fmla="*/ 232611 h 3272590"/>
              <a:gd name="connsiteX4" fmla="*/ 686762 w 7700210"/>
              <a:gd name="connsiteY4" fmla="*/ 0 h 3272590"/>
              <a:gd name="connsiteX5" fmla="*/ 551848 w 7700210"/>
              <a:gd name="connsiteY5" fmla="*/ 232611 h 3272590"/>
              <a:gd name="connsiteX6" fmla="*/ 0 w 7700210"/>
              <a:gd name="connsiteY6" fmla="*/ 232611 h 3272590"/>
            </a:gdLst>
            <a:ahLst/>
            <a:cxnLst/>
            <a:rect l="l" t="t" r="r" b="b"/>
            <a:pathLst>
              <a:path w="7700210" h="3272590">
                <a:moveTo>
                  <a:pt x="0" y="3272590"/>
                </a:moveTo>
                <a:lnTo>
                  <a:pt x="7700210" y="3272590"/>
                </a:lnTo>
                <a:lnTo>
                  <a:pt x="7700210" y="232611"/>
                </a:lnTo>
                <a:lnTo>
                  <a:pt x="821676" y="232611"/>
                </a:lnTo>
                <a:lnTo>
                  <a:pt x="686762" y="0"/>
                </a:lnTo>
                <a:lnTo>
                  <a:pt x="551848" y="232611"/>
                </a:lnTo>
                <a:lnTo>
                  <a:pt x="0" y="232611"/>
                </a:ln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313847" y="2933828"/>
            <a:ext cx="2880000" cy="18228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沃尔玛 vs 茅台：沃尔玛通过大规模采购和销售实现低毛利高周转，茅台通过高端产品实现高毛利低周转。企业需根据自身特点选择合适的盈利模式。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133847" y="5248527"/>
            <a:ext cx="659446" cy="4730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11065634" y="1542801"/>
            <a:ext cx="616427" cy="616427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191068" y="1678741"/>
            <a:ext cx="365559" cy="344547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V="1">
            <a:off x="8313847" y="2118371"/>
            <a:ext cx="283125" cy="4085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8313847" y="2271951"/>
            <a:ext cx="2880000" cy="64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典型案例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模式分类</a:t>
            </a:r>
            <a:endParaRPr kumimoji="1"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26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7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8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V="1">
            <a:off x="738690" y="1733263"/>
            <a:ext cx="5164681" cy="3684895"/>
          </a:xfrm>
          <a:prstGeom prst="roundRect">
            <a:avLst>
              <a:gd name="adj" fmla="val 4437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7000">
                <a:srgbClr val="FFFFFF">
                  <a:alpha val="100000"/>
                </a:srgbClr>
              </a:gs>
            </a:gsLst>
            <a:lin ang="16200000" scaled="0"/>
          </a:gradFill>
          <a:ln w="12700" cap="sq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>
                    <a:alpha val="100000"/>
                  </a:schemeClr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4" name="标题 1"/>
          <p:cNvCxnSpPr/>
          <p:nvPr/>
        </p:nvCxnSpPr>
        <p:spPr>
          <a:xfrm>
            <a:off x="907968" y="2801473"/>
            <a:ext cx="4826126" cy="0"/>
          </a:xfrm>
          <a:prstGeom prst="line">
            <a:avLst/>
          </a:prstGeom>
          <a:noFill/>
          <a:ln w="12700" cap="sq">
            <a:solidFill>
              <a:schemeClr val="accent1">
                <a:alpha val="50000"/>
              </a:schemeClr>
            </a:solidFill>
            <a:prstDash val="solid"/>
            <a:miter/>
          </a:ln>
        </p:spPr>
      </p:cxnSp>
      <p:sp>
        <p:nvSpPr>
          <p:cNvPr id="5" name="标题 1"/>
          <p:cNvSpPr txBox="1"/>
          <p:nvPr/>
        </p:nvSpPr>
        <p:spPr>
          <a:xfrm>
            <a:off x="1057571" y="4537884"/>
            <a:ext cx="1696355" cy="38104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057571" y="3035158"/>
            <a:ext cx="4496328" cy="13750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6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杜邦分析：ROE = 销售净利率 × 总资产周转率 × 权益乘数，通过分解ROE，分析企业盈利能力的驱动因素。例如，某企业ROE为15%，销售净利率为10%，总资产周转率为1.5，权益乘数为1.0，表明其盈利能力主要来源于较高的销售净利率和资产周转率。
企业应用：企业可通过优化销售净利率、提升资产周转率、合理运用财务杠杆等方式提升ROE，增强盈利能力。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467888" y="4543739"/>
            <a:ext cx="875720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057571" y="1845297"/>
            <a:ext cx="4496328" cy="7903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分解ROE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flipV="1">
            <a:off x="6275929" y="1733263"/>
            <a:ext cx="5164681" cy="3684895"/>
          </a:xfrm>
          <a:prstGeom prst="roundRect">
            <a:avLst>
              <a:gd name="adj" fmla="val 4437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37000">
                <a:srgbClr val="FFFFFF">
                  <a:alpha val="100000"/>
                </a:srgbClr>
              </a:gs>
            </a:gsLst>
            <a:lin ang="16200000" scaled="0"/>
          </a:gradFill>
          <a:ln w="12700" cap="sq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100000">
                  <a:schemeClr val="accent1"/>
                </a:gs>
              </a:gsLst>
              <a:lin ang="5400000" scaled="0"/>
            </a:gra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0" name="标题 1"/>
          <p:cNvCxnSpPr/>
          <p:nvPr/>
        </p:nvCxnSpPr>
        <p:spPr>
          <a:xfrm>
            <a:off x="6445207" y="2801473"/>
            <a:ext cx="4826126" cy="0"/>
          </a:xfrm>
          <a:prstGeom prst="line">
            <a:avLst/>
          </a:prstGeom>
          <a:noFill/>
          <a:ln w="12700" cap="sq">
            <a:solidFill>
              <a:schemeClr val="accent1">
                <a:alpha val="50000"/>
              </a:schemeClr>
            </a:solidFill>
            <a:prstDash val="solid"/>
            <a:miter/>
          </a:ln>
        </p:spPr>
      </p:cxnSp>
      <p:sp>
        <p:nvSpPr>
          <p:cNvPr id="11" name="标题 1"/>
          <p:cNvSpPr txBox="1"/>
          <p:nvPr/>
        </p:nvSpPr>
        <p:spPr>
          <a:xfrm>
            <a:off x="6594810" y="4537884"/>
            <a:ext cx="1696355" cy="38104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94810" y="3035158"/>
            <a:ext cx="4496328" cy="13750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多板块企业：多板块企业需进行分部盈利能力分析。例如，联想集团在PC和数据中心业务上具有不同的盈利模式，需分别分析其盈利能力。
企业应用：企业可通过优化业务结构、提升各板块盈利能力，实现整体盈利水平的提升。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005127" y="4543739"/>
            <a:ext cx="875720" cy="369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594810" y="1845297"/>
            <a:ext cx="4496328" cy="79037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业务结构透视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杜邦分析法应用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7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四、行业特性对标分析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788628" y="1631713"/>
            <a:ext cx="3999158" cy="1631465"/>
          </a:xfrm>
          <a:prstGeom prst="roundRect">
            <a:avLst>
              <a:gd name="adj" fmla="val 6029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660400" y="1522647"/>
            <a:ext cx="1748588" cy="1748588"/>
          </a:xfrm>
          <a:prstGeom prst="teardrop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00052" y="2331010"/>
            <a:ext cx="3052446" cy="86735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5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白酒行业：白酒行业平均毛利率超过80%，净利率较高。例如，茅台净利率超过50%，通过高端产品实现高毛利率和高净利率。
企业应用：白酒企业需关注品牌建设和市场拓展，通过提升产品附加值和市场份额，增强盈利能力。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600052" y="1717164"/>
            <a:ext cx="3052446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白酒行业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93767" y="1656014"/>
            <a:ext cx="1481854" cy="1481854"/>
          </a:xfrm>
          <a:prstGeom prst="flowChartConnector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72332" y="2134579"/>
            <a:ext cx="524722" cy="524722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519743" y="1631713"/>
            <a:ext cx="3999158" cy="1631465"/>
          </a:xfrm>
          <a:prstGeom prst="roundRect">
            <a:avLst>
              <a:gd name="adj" fmla="val 6029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>
            <a:off x="6391514" y="1522647"/>
            <a:ext cx="1748588" cy="1748588"/>
          </a:xfrm>
          <a:prstGeom prst="teardrop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331166" y="2331010"/>
            <a:ext cx="3052446" cy="86735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85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超市行业：超市行业毛利率在20%- 25%之间，净利率较低。例如，沃尔玛净利率仅为2.5%，通过高周转率实现盈利。
企业应用：超市企业需优化供应链管理，降低运营成本，通过高周转率实现盈利。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331166" y="1717164"/>
            <a:ext cx="3052446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超市行业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524881" y="1656014"/>
            <a:ext cx="1481854" cy="1481854"/>
          </a:xfrm>
          <a:prstGeom prst="flowChartConnector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7003445" y="2159079"/>
            <a:ext cx="524722" cy="475721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926986" y="3917747"/>
            <a:ext cx="7669458" cy="1631465"/>
          </a:xfrm>
          <a:prstGeom prst="roundRect">
            <a:avLst>
              <a:gd name="adj" fmla="val 6029"/>
            </a:avLst>
          </a:pr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5400000">
            <a:off x="1798756" y="3808681"/>
            <a:ext cx="1748588" cy="1748588"/>
          </a:xfrm>
          <a:prstGeom prst="teardrop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3738408" y="4617044"/>
            <a:ext cx="6570346" cy="86735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6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互联网企业：互联网企业用户增长与盈利兑现期的平衡至关重要。例如，某互联网企业用户增长迅速，但短期内盈利有限，需关注其盈利模式的可持续性。
企业应用：互联网企业需通过优化商业模式、提升用户活跃度和变现能力，实现盈利增长。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3738408" y="4003198"/>
            <a:ext cx="6573992" cy="605789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33C0B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互联网企业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932123" y="3942048"/>
            <a:ext cx="1481854" cy="1481854"/>
          </a:xfrm>
          <a:prstGeom prst="flowChartConnector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2410688" y="4435693"/>
            <a:ext cx="524722" cy="494562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2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跨行业数据池</a:t>
            </a:r>
            <a:endParaRPr kumimoji="1"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23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4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5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347332" y="1415272"/>
            <a:ext cx="4320000" cy="4433857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88900" sx="99000" sy="99000" algn="ctr" rotWithShape="0">
              <a:schemeClr val="accent1">
                <a:lumMod val="75000"/>
                <a:alpha val="2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347332" y="1415271"/>
            <a:ext cx="4320000" cy="98532"/>
          </a:xfrm>
          <a:prstGeom prst="rect">
            <a:avLst/>
          </a:prstGeom>
          <a:gradFill>
            <a:gsLst>
              <a:gs pos="0">
                <a:schemeClr val="accent1"/>
              </a:gs>
              <a:gs pos="98000">
                <a:schemeClr val="accent1">
                  <a:lumMod val="75000"/>
                </a:schemeClr>
              </a:gs>
            </a:gsLst>
            <a:lin ang="27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707332" y="2702895"/>
            <a:ext cx="3600000" cy="72000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55A11">
                        <a:alpha val="100000"/>
                      </a:srgbClr>
                    </a:gs>
                    <a:gs pos="100000">
                      <a:srgbClr val="632D08">
                        <a:alpha val="100000"/>
                      </a:srgbClr>
                    </a:gs>
                  </a:gsLst>
                  <a:lin ang="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资源类企业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707332" y="3741579"/>
            <a:ext cx="3600000" cy="17310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资源类企业：资源类企业如煤炭，价格波动对利润影响较大。例如，煤炭价格下跌时，企业利润大幅下降，需关注其应对策略。
企业应用：资源类企业需通过优化生产成本、调整销售策略等方式应对价格波动，增强抗风险能力。</a:t>
            </a:r>
            <a:endParaRPr kumimoji="1" lang="zh-CN" altLang="en-US"/>
          </a:p>
        </p:txBody>
      </p:sp>
      <p:cxnSp>
        <p:nvCxnSpPr>
          <p:cNvPr id="7" name="标题 1"/>
          <p:cNvCxnSpPr/>
          <p:nvPr/>
        </p:nvCxnSpPr>
        <p:spPr>
          <a:xfrm>
            <a:off x="3315881" y="3546006"/>
            <a:ext cx="382905" cy="0"/>
          </a:xfrm>
          <a:prstGeom prst="line">
            <a:avLst/>
          </a:prstGeom>
          <a:noFill/>
          <a:ln w="28575" cap="sq">
            <a:solidFill>
              <a:schemeClr val="accent1"/>
            </a:solidFill>
            <a:miter/>
          </a:ln>
        </p:spPr>
      </p:cxnSp>
      <p:sp>
        <p:nvSpPr>
          <p:cNvPr id="8" name="标题 1"/>
          <p:cNvSpPr txBox="1"/>
          <p:nvPr/>
        </p:nvSpPr>
        <p:spPr>
          <a:xfrm>
            <a:off x="6511968" y="1415272"/>
            <a:ext cx="4320000" cy="4433857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88900" sx="99000" sy="99000" algn="ctr" rotWithShape="0">
              <a:schemeClr val="accent1">
                <a:lumMod val="75000"/>
                <a:alpha val="2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511968" y="1415271"/>
            <a:ext cx="4320000" cy="98532"/>
          </a:xfrm>
          <a:prstGeom prst="rect">
            <a:avLst/>
          </a:prstGeom>
          <a:gradFill>
            <a:gsLst>
              <a:gs pos="0">
                <a:schemeClr val="accent1"/>
              </a:gs>
              <a:gs pos="98000">
                <a:schemeClr val="accent1">
                  <a:lumMod val="75000"/>
                </a:schemeClr>
              </a:gs>
            </a:gsLst>
            <a:lin ang="27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71967" y="2702895"/>
            <a:ext cx="3600000" cy="72000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gradFill>
                  <a:gsLst>
                    <a:gs pos="0">
                      <a:srgbClr val="C55A11">
                        <a:alpha val="100000"/>
                      </a:srgbClr>
                    </a:gs>
                    <a:gs pos="100000">
                      <a:srgbClr val="632D08">
                        <a:alpha val="100000"/>
                      </a:srgbClr>
                    </a:gs>
                  </a:gsLst>
                  <a:lin ang="0" scaled="0"/>
                </a:gra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新兴行业评估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871967" y="3741579"/>
            <a:ext cx="3600000" cy="17310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生物医药企业：生物医药企业研发投入资本化对利润有扭曲效应。例如，某生物医药企业研发投入资本化，导致利润虚高，需关注其实际盈利能力。
企业应用：生物医药企业需合理处理研发投入，确保财务报表真实反映盈利能力。</a:t>
            </a:r>
            <a:endParaRPr kumimoji="1" lang="zh-CN" altLang="en-US"/>
          </a:p>
        </p:txBody>
      </p:sp>
      <p:cxnSp>
        <p:nvCxnSpPr>
          <p:cNvPr id="12" name="标题 1"/>
          <p:cNvCxnSpPr/>
          <p:nvPr/>
        </p:nvCxnSpPr>
        <p:spPr>
          <a:xfrm>
            <a:off x="8480516" y="3546006"/>
            <a:ext cx="382905" cy="0"/>
          </a:xfrm>
          <a:prstGeom prst="line">
            <a:avLst/>
          </a:prstGeom>
          <a:noFill/>
          <a:ln w="28575" cap="sq">
            <a:solidFill>
              <a:schemeClr val="accent1"/>
            </a:solidFill>
            <a:miter/>
          </a:ln>
        </p:spPr>
      </p:cxnSp>
      <p:sp>
        <p:nvSpPr>
          <p:cNvPr id="13" name="标题 1"/>
          <p:cNvSpPr txBox="1"/>
          <p:nvPr/>
        </p:nvSpPr>
        <p:spPr>
          <a:xfrm>
            <a:off x="3174997" y="1880897"/>
            <a:ext cx="664672" cy="720001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8299965" y="1880897"/>
            <a:ext cx="744004" cy="720001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周期波动影响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7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五、天海生物实战案例分析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05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229650" y="1221168"/>
            <a:ext cx="6480000" cy="54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  <a:alpha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935894" y="1221168"/>
            <a:ext cx="864000" cy="5400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000000" scaled="0"/>
          </a:gradFill>
          <a:ln cap="flat">
            <a:noFill/>
            <a:prstDash val="solid"/>
            <a:miter/>
          </a:ln>
          <a:effectLst>
            <a:outerShdw blurRad="317500" dist="127000" dir="2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60893" y="1884118"/>
            <a:ext cx="630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5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营收增长：天海生物营收增长30%，但经营活动现金流下降15%，表明其销售回款能力下降，需关注应收账款管理。
企业应用：企业可通过优化销售政策、加强应收账款管理等方式提升销售收现率，增强资金流动性。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05439" y="1311168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营收增长与现金流下降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97894" y="1311168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2989506" y="2886723"/>
            <a:ext cx="6480000" cy="54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  <a:alpha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709795" y="2886723"/>
            <a:ext cx="864000" cy="5400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000000" scaled="0"/>
          </a:gradFill>
          <a:ln cap="flat">
            <a:noFill/>
            <a:prstDash val="solid"/>
            <a:miter/>
          </a:ln>
          <a:effectLst>
            <a:outerShdw blurRad="317500" dist="127000" dir="2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844795" y="3549673"/>
            <a:ext cx="630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5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销售费用率：天海生物销售费用率从25%骤降至12%，表明其销售费用控制较好，但需关注其对销售增长的影响。
企业应用：企业需平衡销售费用与销售增长的关系，通过优化销售策略、提升销售效率等方式实现可持续增长。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3779339" y="2976723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销售费用率骤降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871794" y="2976723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763406" y="4552279"/>
            <a:ext cx="6480000" cy="540000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  <a:alpha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469650" y="4552279"/>
            <a:ext cx="864000" cy="540000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100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3000000" scaled="0"/>
          </a:gradFill>
          <a:ln cap="flat">
            <a:noFill/>
            <a:prstDash val="solid"/>
            <a:miter/>
          </a:ln>
          <a:effectLst>
            <a:outerShdw blurRad="317500" dist="127000" dir="2400000" algn="t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694649" y="5215232"/>
            <a:ext cx="6300000" cy="82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5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带量采购政策：带量采购政策对天海生物毛利率的压缩效应显著。例如，某产品毛利率从50%降至30%，需关注其应对策略。
企业应用：医药企业需通过优化成本结构、提升产品附加值等方式应对政策变化，增强盈利能力。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539195" y="4642280"/>
            <a:ext cx="540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医药行业特性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631650" y="4642280"/>
            <a:ext cx="540000" cy="36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异常指标定位</a:t>
            </a:r>
            <a:endParaRPr kumimoji="1"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20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5400000">
            <a:off x="8711865" y="1527012"/>
            <a:ext cx="1796718" cy="18869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5249782" y="-1911014"/>
            <a:ext cx="1620251" cy="87630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5400000">
            <a:off x="1670717" y="1527015"/>
            <a:ext cx="1475880" cy="18869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893119" y="2067989"/>
            <a:ext cx="925463" cy="80500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3565358" y="2374231"/>
            <a:ext cx="6501062" cy="79007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35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客户集中度：天海生物客户集中度变化显著，需关注其对销售稳定性和应收账款的影响。
企业应用：企业可通过优化客户结构、拓展新客户等方式降低客户集中度风险，增强销售稳定性。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565361" y="1945103"/>
            <a:ext cx="6501060" cy="42912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客户集中度变化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5400000">
            <a:off x="8711865" y="3680656"/>
            <a:ext cx="1796718" cy="18869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5400000">
            <a:off x="5249782" y="242630"/>
            <a:ext cx="1620251" cy="876300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1670717" y="3680659"/>
            <a:ext cx="1475880" cy="188695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40000"/>
              <a:lumOff val="60000"/>
            </a:schemeClr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893119" y="4221633"/>
            <a:ext cx="925463" cy="805006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B" panose="00020600040101010101" charset="-122"/>
                <a:ea typeface="OPPOSans B" panose="00020600040101010101" charset="-122"/>
                <a:cs typeface="OPPOSans B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3565358" y="4527875"/>
            <a:ext cx="6501062" cy="79007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35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应收账款账龄结构：天海生物应收账款账龄结构变化显著，需关注其对资金周转的影响。
企业应用：企业可通过优化应收账款管理、加强催收力度等方式提升资金周转效率，增强资金流动性。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3565361" y="4098747"/>
            <a:ext cx="6501060" cy="429128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应收账款账龄结构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多维度验证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7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06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574001" y="2743353"/>
            <a:ext cx="1418491" cy="1418491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574000" y="4330768"/>
            <a:ext cx="3663264" cy="16120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0" bIns="3600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预付款项与关联交易：通过预付款项、关联交易等渠道虚增利润的手段需拆解。例如，某企业通过关联交易虚增收入，需通过多维度分析识别。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954735" y="2743352"/>
            <a:ext cx="1418491" cy="1418491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954736" y="4330768"/>
            <a:ext cx="3663264" cy="16120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0" bIns="3600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企业应用：企业需加强内部控制，规范关联交易，确保财务报表真实反映盈利能力。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845489" y="3396321"/>
            <a:ext cx="256249" cy="256249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991146" y="3160499"/>
            <a:ext cx="584200" cy="584200"/>
          </a:xfrm>
          <a:prstGeom prst="chevron">
            <a:avLst/>
          </a:prstGeom>
          <a:solidFill>
            <a:schemeClr val="bg1"/>
          </a:soli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439446" y="3160499"/>
            <a:ext cx="584200" cy="584200"/>
          </a:xfrm>
          <a:prstGeom prst="chevron">
            <a:avLst/>
          </a:prstGeom>
          <a:solidFill>
            <a:schemeClr val="bg1"/>
          </a:soli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利润操纵识别</a:t>
            </a:r>
            <a:endParaRPr kumimoji="1"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4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87835" y="1614772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-1"/>
            <a:ext cx="1828272" cy="1450393"/>
          </a:xfrm>
          <a:custGeom>
            <a:avLst/>
            <a:gdLst>
              <a:gd name="connsiteX0" fmla="*/ 565974 w 845816"/>
              <a:gd name="connsiteY0" fmla="*/ 0 h 763906"/>
              <a:gd name="connsiteX1" fmla="*/ 843485 w 845816"/>
              <a:gd name="connsiteY1" fmla="*/ 0 h 763906"/>
              <a:gd name="connsiteX2" fmla="*/ 845816 w 845816"/>
              <a:gd name="connsiteY2" fmla="*/ 23126 h 763906"/>
              <a:gd name="connsiteX3" fmla="*/ 105036 w 845816"/>
              <a:gd name="connsiteY3" fmla="*/ 763906 h 763906"/>
              <a:gd name="connsiteX4" fmla="*/ 29296 w 845816"/>
              <a:gd name="connsiteY4" fmla="*/ 760082 h 763906"/>
              <a:gd name="connsiteX5" fmla="*/ 0 w 845816"/>
              <a:gd name="connsiteY5" fmla="*/ 755611 h 763906"/>
              <a:gd name="connsiteX6" fmla="*/ 0 w 845816"/>
              <a:gd name="connsiteY6" fmla="*/ 473360 h 763906"/>
              <a:gd name="connsiteX7" fmla="*/ 11672 w 845816"/>
              <a:gd name="connsiteY7" fmla="*/ 476983 h 763906"/>
              <a:gd name="connsiteX8" fmla="*/ 105036 w 845816"/>
              <a:gd name="connsiteY8" fmla="*/ 486395 h 763906"/>
              <a:gd name="connsiteX9" fmla="*/ 568305 w 845816"/>
              <a:gd name="connsiteY9" fmla="*/ 23126 h 763906"/>
            </a:gdLst>
            <a:ahLst/>
            <a:cxnLst/>
            <a:rect l="l" t="t" r="r" b="b"/>
            <a:pathLst>
              <a:path w="845816" h="763906">
                <a:moveTo>
                  <a:pt x="565974" y="0"/>
                </a:moveTo>
                <a:lnTo>
                  <a:pt x="843485" y="0"/>
                </a:lnTo>
                <a:lnTo>
                  <a:pt x="845816" y="23126"/>
                </a:lnTo>
                <a:cubicBezTo>
                  <a:pt x="845816" y="432247"/>
                  <a:pt x="514157" y="763906"/>
                  <a:pt x="105036" y="763906"/>
                </a:cubicBezTo>
                <a:cubicBezTo>
                  <a:pt x="79466" y="763906"/>
                  <a:pt x="54199" y="762611"/>
                  <a:pt x="29296" y="760082"/>
                </a:cubicBezTo>
                <a:lnTo>
                  <a:pt x="0" y="755611"/>
                </a:lnTo>
                <a:lnTo>
                  <a:pt x="0" y="473360"/>
                </a:lnTo>
                <a:lnTo>
                  <a:pt x="11672" y="476983"/>
                </a:lnTo>
                <a:cubicBezTo>
                  <a:pt x="41829" y="483154"/>
                  <a:pt x="73054" y="486395"/>
                  <a:pt x="105036" y="486395"/>
                </a:cubicBezTo>
                <a:cubicBezTo>
                  <a:pt x="360892" y="486395"/>
                  <a:pt x="568305" y="278982"/>
                  <a:pt x="568305" y="23126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1293675" y="6099082"/>
            <a:ext cx="765006" cy="778577"/>
            <a:chOff x="11293675" y="6099082"/>
            <a:chExt cx="765006" cy="778577"/>
          </a:xfrm>
        </p:grpSpPr>
        <p:sp>
          <p:nvSpPr>
            <p:cNvPr id="6" name="标题 1"/>
            <p:cNvSpPr txBox="1"/>
            <p:nvPr/>
          </p:nvSpPr>
          <p:spPr>
            <a:xfrm rot="7958377">
              <a:off x="11576624" y="6395601"/>
              <a:ext cx="399548" cy="399548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 rot="7958377">
              <a:off x="11319695" y="6450193"/>
              <a:ext cx="126000" cy="1260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8" name="标题 1"/>
            <p:cNvSpPr txBox="1"/>
            <p:nvPr/>
          </p:nvSpPr>
          <p:spPr>
            <a:xfrm rot="7958377">
              <a:off x="11461095" y="6203176"/>
              <a:ext cx="152200" cy="1522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 rot="7958377">
              <a:off x="11713606" y="6125101"/>
              <a:ext cx="126000" cy="126000"/>
            </a:xfrm>
            <a:prstGeom prst="ellipse">
              <a:avLst/>
            </a:prstGeom>
            <a:gradFill>
              <a:gsLst>
                <a:gs pos="46000">
                  <a:schemeClr val="accent1"/>
                </a:gs>
                <a:gs pos="95000">
                  <a:schemeClr val="accent2"/>
                </a:gs>
              </a:gsLst>
              <a:path path="circle">
                <a:fillToRect r="100000" b="100000"/>
              </a:path>
              <a:tileRect l="-100000" t="-100000"/>
            </a:gradFill>
            <a:ln w="12700" cap="sq">
              <a:noFill/>
              <a:miter/>
            </a:ln>
            <a:effectLst>
              <a:outerShdw blurRad="139700" dist="38100" dir="2700000" algn="tl" rotWithShape="0">
                <a:schemeClr val="accent1">
                  <a:alpha val="30000"/>
                </a:schemeClr>
              </a:outerShdw>
            </a:effectLst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0" name="标题 1"/>
          <p:cNvSpPr txBox="1"/>
          <p:nvPr/>
        </p:nvSpPr>
        <p:spPr>
          <a:xfrm>
            <a:off x="720522" y="496102"/>
            <a:ext cx="2373059" cy="79562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6000">
                <a:ln w="25400">
                  <a:noFill/>
                </a:ln>
                <a:solidFill>
                  <a:srgbClr val="C55A11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828271" y="161540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一、盈利能力基础指标解析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61429" y="169375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828271" y="2793073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二、利润质量深度诊断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61429" y="2871423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828271" y="3970746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三、盈利模式拆解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61429" y="4049096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1828271" y="514842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四、行业特性对标分析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61429" y="522677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295276" y="1615400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五、天海生物实战案例分析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328434" y="1693750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295276" y="2793073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六、教学难点总结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328434" y="2871423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295276" y="3970746"/>
            <a:ext cx="4267729" cy="9355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6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328434" y="4049096"/>
            <a:ext cx="778861" cy="778861"/>
          </a:xfrm>
          <a:prstGeom prst="ellipse">
            <a:avLst/>
          </a:prstGeom>
          <a:gradFill>
            <a:gsLst>
              <a:gs pos="46000">
                <a:schemeClr val="accent1">
                  <a:lumMod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6350" cap="sq">
            <a:noFill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6234237" y="1607255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6244264" y="277804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6241012" y="3965334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786364" y="515874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9" name="标题 1"/>
          <p:cNvSpPr txBox="1"/>
          <p:nvPr/>
        </p:nvSpPr>
        <p:spPr>
          <a:xfrm>
            <a:off x="785567" y="3968710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0" name="标题 1"/>
          <p:cNvSpPr txBox="1"/>
          <p:nvPr/>
        </p:nvSpPr>
        <p:spPr>
          <a:xfrm>
            <a:off x="778872" y="2793489"/>
            <a:ext cx="935560" cy="935560"/>
          </a:xfrm>
          <a:prstGeom prst="ellipse">
            <a:avLst/>
          </a:prstGeom>
          <a:noFill/>
          <a:ln w="12700" cap="sq">
            <a:solidFill>
              <a:schemeClr val="accent1">
                <a:alpha val="100000"/>
              </a:schemeClr>
            </a:solidFill>
            <a:prstDash val="dash"/>
            <a:miter/>
          </a:ln>
          <a:effectLst>
            <a:outerShdw blurRad="129921" dist="35433" dir="2700000" algn="tl" rotWithShape="0">
              <a:schemeClr val="accent1">
                <a:lumMod val="75000"/>
                <a:alpha val="30000"/>
              </a:schemeClr>
            </a:outerShdw>
          </a:effectLst>
        </p:spPr>
        <p:txBody>
          <a:bodyPr vert="horz" wrap="square" lIns="85039" tIns="42520" rIns="85039" bIns="425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1" name="标题 1"/>
          <p:cNvSpPr txBox="1"/>
          <p:nvPr/>
        </p:nvSpPr>
        <p:spPr>
          <a:xfrm>
            <a:off x="858779" y="181757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32" name="标题 1"/>
          <p:cNvSpPr txBox="1"/>
          <p:nvPr/>
        </p:nvSpPr>
        <p:spPr>
          <a:xfrm>
            <a:off x="858779" y="2995248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sp>
        <p:nvSpPr>
          <p:cNvPr id="33" name="标题 1"/>
          <p:cNvSpPr txBox="1"/>
          <p:nvPr/>
        </p:nvSpPr>
        <p:spPr>
          <a:xfrm>
            <a:off x="858779" y="4172921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03</a:t>
            </a:r>
            <a:endParaRPr kumimoji="1" lang="zh-CN" altLang="en-US"/>
          </a:p>
        </p:txBody>
      </p:sp>
      <p:sp>
        <p:nvSpPr>
          <p:cNvPr id="34" name="标题 1"/>
          <p:cNvSpPr txBox="1"/>
          <p:nvPr/>
        </p:nvSpPr>
        <p:spPr>
          <a:xfrm>
            <a:off x="858779" y="535059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04</a:t>
            </a:r>
            <a:endParaRPr kumimoji="1" lang="zh-CN" altLang="en-US"/>
          </a:p>
        </p:txBody>
      </p:sp>
      <p:sp>
        <p:nvSpPr>
          <p:cNvPr id="35" name="标题 1"/>
          <p:cNvSpPr txBox="1"/>
          <p:nvPr/>
        </p:nvSpPr>
        <p:spPr>
          <a:xfrm>
            <a:off x="6325784" y="1817575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05</a:t>
            </a:r>
            <a:endParaRPr kumimoji="1" lang="zh-CN" altLang="en-US"/>
          </a:p>
        </p:txBody>
      </p:sp>
      <p:sp>
        <p:nvSpPr>
          <p:cNvPr id="36" name="标题 1"/>
          <p:cNvSpPr txBox="1"/>
          <p:nvPr/>
        </p:nvSpPr>
        <p:spPr>
          <a:xfrm>
            <a:off x="6325784" y="2995248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06</a:t>
            </a:r>
            <a:endParaRPr kumimoji="1" lang="zh-CN" altLang="en-US"/>
          </a:p>
        </p:txBody>
      </p:sp>
      <p:sp>
        <p:nvSpPr>
          <p:cNvPr id="37" name="标题 1"/>
          <p:cNvSpPr txBox="1"/>
          <p:nvPr/>
        </p:nvSpPr>
        <p:spPr>
          <a:xfrm>
            <a:off x="6325784" y="4172921"/>
            <a:ext cx="784157" cy="50649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350">
                <a:ln w="254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363492" y="1549400"/>
            <a:ext cx="3491208" cy="2828581"/>
          </a:xfrm>
          <a:prstGeom prst="round2DiagRect">
            <a:avLst>
              <a:gd name="adj1" fmla="val 29083"/>
              <a:gd name="adj2" fmla="val 0"/>
            </a:avLst>
          </a:prstGeom>
          <a:solidFill>
            <a:schemeClr val="tx1">
              <a:lumMod val="25000"/>
              <a:lumOff val="75000"/>
              <a:alpha val="2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2708271" y="1978184"/>
            <a:ext cx="2873477" cy="2073116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业务模式变革：业务模式变革如新零售转型对财务指标的影响滞后性需关注。例如，某企业新零售转型后，财务指标短期内未见明显改善，需关注其长期影响。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138023" y="1895443"/>
            <a:ext cx="474393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918361" y="1555422"/>
            <a:ext cx="3554716" cy="2783661"/>
          </a:xfrm>
          <a:prstGeom prst="round2DiagRect">
            <a:avLst>
              <a:gd name="adj1" fmla="val 29083"/>
              <a:gd name="adj2" fmla="val 0"/>
            </a:avLst>
          </a:prstGeom>
          <a:solidFill>
            <a:schemeClr val="accent1">
              <a:alpha val="10000"/>
            </a:schemeClr>
          </a:solidFill>
          <a:ln w="605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7263140" y="1981200"/>
            <a:ext cx="3013177" cy="2067379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企业应用：企业需加强业务与财务的融合，通过优化业务模式、提升运营效率等方式实现财务指标的改善。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692892" y="1856545"/>
            <a:ext cx="474393" cy="47439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vert="horz" wrap="none" lIns="108000" tIns="108000" rIns="108000" bIns="10800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02</a:t>
            </a:r>
            <a:endParaRPr kumimoji="1" lang="zh-CN" altLang="en-US"/>
          </a:p>
        </p:txBody>
      </p:sp>
      <p:cxnSp>
        <p:nvCxnSpPr>
          <p:cNvPr id="10" name="标题 1"/>
          <p:cNvCxnSpPr/>
          <p:nvPr/>
        </p:nvCxnSpPr>
        <p:spPr>
          <a:xfrm>
            <a:off x="5854700" y="4766419"/>
            <a:ext cx="406400" cy="0"/>
          </a:xfrm>
          <a:prstGeom prst="line">
            <a:avLst/>
          </a:prstGeom>
          <a:noFill/>
          <a:ln w="12700" cap="sq">
            <a:solidFill>
              <a:schemeClr val="accent1"/>
            </a:solidFill>
            <a:miter/>
            <a:headEnd type="oval"/>
            <a:tailEnd type="oval"/>
          </a:ln>
        </p:spPr>
      </p:cxnSp>
      <p:sp>
        <p:nvSpPr>
          <p:cNvPr id="11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业财融合障碍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3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2250336" y="3419712"/>
            <a:ext cx="5733481" cy="0"/>
          </a:xfrm>
          <a:prstGeom prst="line">
            <a:avLst/>
          </a:prstGeom>
          <a:noFill/>
          <a:ln w="9525" cap="sq">
            <a:solidFill>
              <a:schemeClr val="bg1">
                <a:lumMod val="85000"/>
              </a:schemeClr>
            </a:solidFill>
            <a:miter/>
          </a:ln>
        </p:spPr>
      </p:cxnSp>
      <p:sp>
        <p:nvSpPr>
          <p:cNvPr id="4" name="标题 1"/>
          <p:cNvSpPr txBox="1"/>
          <p:nvPr/>
        </p:nvSpPr>
        <p:spPr>
          <a:xfrm>
            <a:off x="6536854" y="4343830"/>
            <a:ext cx="4220046" cy="17267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216000" bIns="3600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企业应用：企业需根据发展阶段选择合适的评估标准，通过优化业务布局、提升核心竞争力等方式实现可持续发展。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531021" y="2693314"/>
            <a:ext cx="1452796" cy="145279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7034533" y="3165169"/>
            <a:ext cx="445770" cy="509086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16936" y="4343830"/>
            <a:ext cx="4220046" cy="172676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36000" rIns="216000" bIns="3600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初创期与成熟期企业：初创期企业（高增长负利润）与成熟期企业的评估标准差异需关注。例如，初创期企业需关注其增长潜力，成熟期企业需关注其盈利能力的稳定性。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716936" y="2693314"/>
            <a:ext cx="1452796" cy="145279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2206644" y="3165166"/>
            <a:ext cx="469964" cy="509086"/>
          </a:xfrm>
          <a:custGeom>
            <a:avLst/>
            <a:gdLst>
              <a:gd name="connsiteX0" fmla="*/ 712625 w 1425436"/>
              <a:gd name="connsiteY0" fmla="*/ 111621 h 1544091"/>
              <a:gd name="connsiteX1" fmla="*/ 902567 w 1425436"/>
              <a:gd name="connsiteY1" fmla="*/ 190314 h 1544091"/>
              <a:gd name="connsiteX2" fmla="*/ 981260 w 1425436"/>
              <a:gd name="connsiteY2" fmla="*/ 380256 h 1544091"/>
              <a:gd name="connsiteX3" fmla="*/ 902567 w 1425436"/>
              <a:gd name="connsiteY3" fmla="*/ 570198 h 1544091"/>
              <a:gd name="connsiteX4" fmla="*/ 712625 w 1425436"/>
              <a:gd name="connsiteY4" fmla="*/ 648891 h 1544091"/>
              <a:gd name="connsiteX5" fmla="*/ 522684 w 1425436"/>
              <a:gd name="connsiteY5" fmla="*/ 570198 h 1544091"/>
              <a:gd name="connsiteX6" fmla="*/ 444177 w 1425436"/>
              <a:gd name="connsiteY6" fmla="*/ 380070 h 1544091"/>
              <a:gd name="connsiteX7" fmla="*/ 522870 w 1425436"/>
              <a:gd name="connsiteY7" fmla="*/ 190128 h 1544091"/>
              <a:gd name="connsiteX8" fmla="*/ 712625 w 1425436"/>
              <a:gd name="connsiteY8" fmla="*/ 111621 h 1544091"/>
              <a:gd name="connsiteX9" fmla="*/ 712625 w 1425436"/>
              <a:gd name="connsiteY9" fmla="*/ 0 h 1544091"/>
              <a:gd name="connsiteX10" fmla="*/ 332556 w 1425436"/>
              <a:gd name="connsiteY10" fmla="*/ 380070 h 1544091"/>
              <a:gd name="connsiteX11" fmla="*/ 712625 w 1425436"/>
              <a:gd name="connsiteY11" fmla="*/ 760140 h 1544091"/>
              <a:gd name="connsiteX12" fmla="*/ 1092695 w 1425436"/>
              <a:gd name="connsiteY12" fmla="*/ 380070 h 1544091"/>
              <a:gd name="connsiteX13" fmla="*/ 712625 w 1425436"/>
              <a:gd name="connsiteY13" fmla="*/ 0 h 1544091"/>
              <a:gd name="connsiteX14" fmla="*/ 712625 w 1425436"/>
              <a:gd name="connsiteY14" fmla="*/ 943012 h 1544091"/>
              <a:gd name="connsiteX15" fmla="*/ 978842 w 1425436"/>
              <a:gd name="connsiteY15" fmla="*/ 976685 h 1544091"/>
              <a:gd name="connsiteX16" fmla="*/ 1146087 w 1425436"/>
              <a:gd name="connsiteY16" fmla="*/ 1059470 h 1544091"/>
              <a:gd name="connsiteX17" fmla="*/ 1248593 w 1425436"/>
              <a:gd name="connsiteY17" fmla="*/ 1174440 h 1544091"/>
              <a:gd name="connsiteX18" fmla="*/ 1310356 w 1425436"/>
              <a:gd name="connsiteY18" fmla="*/ 1316385 h 1544091"/>
              <a:gd name="connsiteX19" fmla="*/ 1296590 w 1425436"/>
              <a:gd name="connsiteY19" fmla="*/ 1390241 h 1544091"/>
              <a:gd name="connsiteX20" fmla="*/ 1208595 w 1425436"/>
              <a:gd name="connsiteY20" fmla="*/ 1432285 h 1544091"/>
              <a:gd name="connsiteX21" fmla="*/ 216842 w 1425436"/>
              <a:gd name="connsiteY21" fmla="*/ 1432285 h 1544091"/>
              <a:gd name="connsiteX22" fmla="*/ 128847 w 1425436"/>
              <a:gd name="connsiteY22" fmla="*/ 1390241 h 1544091"/>
              <a:gd name="connsiteX23" fmla="*/ 115081 w 1425436"/>
              <a:gd name="connsiteY23" fmla="*/ 1316385 h 1544091"/>
              <a:gd name="connsiteX24" fmla="*/ 176844 w 1425436"/>
              <a:gd name="connsiteY24" fmla="*/ 1174440 h 1544091"/>
              <a:gd name="connsiteX25" fmla="*/ 279350 w 1425436"/>
              <a:gd name="connsiteY25" fmla="*/ 1059470 h 1544091"/>
              <a:gd name="connsiteX26" fmla="*/ 446595 w 1425436"/>
              <a:gd name="connsiteY26" fmla="*/ 976685 h 1544091"/>
              <a:gd name="connsiteX27" fmla="*/ 712625 w 1425436"/>
              <a:gd name="connsiteY27" fmla="*/ 943012 h 1544091"/>
              <a:gd name="connsiteX28" fmla="*/ 712625 w 1425436"/>
              <a:gd name="connsiteY28" fmla="*/ 831391 h 1544091"/>
              <a:gd name="connsiteX29" fmla="*/ 8296 w 1425436"/>
              <a:gd name="connsiteY29" fmla="*/ 1284387 h 1544091"/>
              <a:gd name="connsiteX30" fmla="*/ 216842 w 1425436"/>
              <a:gd name="connsiteY30" fmla="*/ 1544092 h 1544091"/>
              <a:gd name="connsiteX31" fmla="*/ 1208595 w 1425436"/>
              <a:gd name="connsiteY31" fmla="*/ 1544092 h 1544091"/>
              <a:gd name="connsiteX32" fmla="*/ 1417141 w 1425436"/>
              <a:gd name="connsiteY32" fmla="*/ 1284387 h 1544091"/>
              <a:gd name="connsiteX33" fmla="*/ 712625 w 1425436"/>
              <a:gd name="connsiteY33" fmla="*/ 831391 h 1544091"/>
            </a:gdLst>
            <a:ahLst/>
            <a:cxnLst/>
            <a:rect l="l" t="t" r="r" b="b"/>
            <a:pathLst>
              <a:path w="1425436" h="1544091">
                <a:moveTo>
                  <a:pt x="712625" y="111621"/>
                </a:moveTo>
                <a:cubicBezTo>
                  <a:pt x="784435" y="111621"/>
                  <a:pt x="851780" y="139526"/>
                  <a:pt x="902567" y="190314"/>
                </a:cubicBezTo>
                <a:cubicBezTo>
                  <a:pt x="953355" y="241102"/>
                  <a:pt x="981260" y="308446"/>
                  <a:pt x="981260" y="380256"/>
                </a:cubicBezTo>
                <a:cubicBezTo>
                  <a:pt x="981260" y="452065"/>
                  <a:pt x="953355" y="519410"/>
                  <a:pt x="902567" y="570198"/>
                </a:cubicBezTo>
                <a:cubicBezTo>
                  <a:pt x="851780" y="620985"/>
                  <a:pt x="784435" y="648891"/>
                  <a:pt x="712625" y="648891"/>
                </a:cubicBezTo>
                <a:cubicBezTo>
                  <a:pt x="640816" y="648891"/>
                  <a:pt x="573471" y="620985"/>
                  <a:pt x="522684" y="570198"/>
                </a:cubicBezTo>
                <a:cubicBezTo>
                  <a:pt x="472082" y="519224"/>
                  <a:pt x="444177" y="451693"/>
                  <a:pt x="444177" y="380070"/>
                </a:cubicBezTo>
                <a:cubicBezTo>
                  <a:pt x="444177" y="308446"/>
                  <a:pt x="472082" y="240916"/>
                  <a:pt x="522870" y="190128"/>
                </a:cubicBezTo>
                <a:cubicBezTo>
                  <a:pt x="573471" y="139526"/>
                  <a:pt x="641002" y="111621"/>
                  <a:pt x="712625" y="111621"/>
                </a:cubicBezTo>
                <a:moveTo>
                  <a:pt x="712625" y="0"/>
                </a:moveTo>
                <a:cubicBezTo>
                  <a:pt x="502778" y="0"/>
                  <a:pt x="332556" y="170036"/>
                  <a:pt x="332556" y="380070"/>
                </a:cubicBezTo>
                <a:cubicBezTo>
                  <a:pt x="332556" y="589917"/>
                  <a:pt x="502778" y="760140"/>
                  <a:pt x="712625" y="760140"/>
                </a:cubicBezTo>
                <a:cubicBezTo>
                  <a:pt x="922473" y="760140"/>
                  <a:pt x="1092695" y="589917"/>
                  <a:pt x="1092695" y="380070"/>
                </a:cubicBezTo>
                <a:cubicBezTo>
                  <a:pt x="1092881" y="170036"/>
                  <a:pt x="922659" y="0"/>
                  <a:pt x="712625" y="0"/>
                </a:cubicBezTo>
                <a:close/>
                <a:moveTo>
                  <a:pt x="712625" y="943012"/>
                </a:moveTo>
                <a:cubicBezTo>
                  <a:pt x="813643" y="943012"/>
                  <a:pt x="903126" y="954360"/>
                  <a:pt x="978842" y="976685"/>
                </a:cubicBezTo>
                <a:cubicBezTo>
                  <a:pt x="1043582" y="995846"/>
                  <a:pt x="1099951" y="1023752"/>
                  <a:pt x="1146087" y="1059470"/>
                </a:cubicBezTo>
                <a:cubicBezTo>
                  <a:pt x="1186829" y="1091096"/>
                  <a:pt x="1220315" y="1128675"/>
                  <a:pt x="1248593" y="1174440"/>
                </a:cubicBezTo>
                <a:cubicBezTo>
                  <a:pt x="1273708" y="1215368"/>
                  <a:pt x="1293985" y="1261877"/>
                  <a:pt x="1310356" y="1316385"/>
                </a:cubicBezTo>
                <a:cubicBezTo>
                  <a:pt x="1320774" y="1350801"/>
                  <a:pt x="1306264" y="1377404"/>
                  <a:pt x="1296590" y="1390241"/>
                </a:cubicBezTo>
                <a:cubicBezTo>
                  <a:pt x="1276684" y="1417030"/>
                  <a:pt x="1244686" y="1432285"/>
                  <a:pt x="1208595" y="1432285"/>
                </a:cubicBezTo>
                <a:lnTo>
                  <a:pt x="216842" y="1432285"/>
                </a:lnTo>
                <a:cubicBezTo>
                  <a:pt x="180937" y="1432285"/>
                  <a:pt x="148753" y="1417030"/>
                  <a:pt x="128847" y="1390241"/>
                </a:cubicBezTo>
                <a:cubicBezTo>
                  <a:pt x="119359" y="1377404"/>
                  <a:pt x="104849" y="1350801"/>
                  <a:pt x="115081" y="1316385"/>
                </a:cubicBezTo>
                <a:cubicBezTo>
                  <a:pt x="131452" y="1261877"/>
                  <a:pt x="151543" y="1215368"/>
                  <a:pt x="176844" y="1174440"/>
                </a:cubicBezTo>
                <a:cubicBezTo>
                  <a:pt x="204936" y="1128675"/>
                  <a:pt x="238422" y="1090910"/>
                  <a:pt x="279350" y="1059470"/>
                </a:cubicBezTo>
                <a:cubicBezTo>
                  <a:pt x="325486" y="1023752"/>
                  <a:pt x="381855" y="995846"/>
                  <a:pt x="446595" y="976685"/>
                </a:cubicBezTo>
                <a:cubicBezTo>
                  <a:pt x="522125" y="954360"/>
                  <a:pt x="611794" y="943012"/>
                  <a:pt x="712625" y="943012"/>
                </a:cubicBezTo>
                <a:moveTo>
                  <a:pt x="712625" y="831391"/>
                </a:moveTo>
                <a:cubicBezTo>
                  <a:pt x="244561" y="831391"/>
                  <a:pt x="77501" y="1053331"/>
                  <a:pt x="8296" y="1284387"/>
                </a:cubicBezTo>
                <a:cubicBezTo>
                  <a:pt x="-30771" y="1414611"/>
                  <a:pt x="73037" y="1544092"/>
                  <a:pt x="216842" y="1544092"/>
                </a:cubicBezTo>
                <a:lnTo>
                  <a:pt x="1208595" y="1544092"/>
                </a:lnTo>
                <a:cubicBezTo>
                  <a:pt x="1352400" y="1544092"/>
                  <a:pt x="1456208" y="1414611"/>
                  <a:pt x="1417141" y="1284387"/>
                </a:cubicBezTo>
                <a:cubicBezTo>
                  <a:pt x="1347750" y="1053331"/>
                  <a:pt x="1180690" y="831391"/>
                  <a:pt x="712625" y="83139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sq">
            <a:noFill/>
            <a:miter/>
          </a:ln>
        </p:spPr>
        <p:txBody>
          <a:bodyPr vert="horz" wrap="square" lIns="38100" tIns="38100" rIns="38100" bIns="3810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动态评估挑战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3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七、教学建议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07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361296" y="3170769"/>
            <a:ext cx="8640000" cy="95673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角色扮演：分组扮演投资者/债权人角色，针对同一份财报提出差异化盈利关注点。例如，投资者关注企业长期盈利能力，债权人关注其短期偿债能力。</a:t>
            </a:r>
            <a:endParaRPr kumimoji="1" lang="zh-CN" altLang="en-US"/>
          </a:p>
        </p:txBody>
      </p:sp>
      <p:grpSp>
        <p:nvGrpSpPr>
          <p:cNvPr id="4" name="组合 3"/>
          <p:cNvGrpSpPr/>
          <p:nvPr/>
        </p:nvGrpSpPr>
        <p:grpSpPr>
          <a:xfrm>
            <a:off x="1178005" y="1908669"/>
            <a:ext cx="935501" cy="936000"/>
            <a:chOff x="1178005" y="1908669"/>
            <a:chExt cx="935501" cy="936000"/>
          </a:xfrm>
        </p:grpSpPr>
        <p:sp>
          <p:nvSpPr>
            <p:cNvPr id="5" name="标题 1"/>
            <p:cNvSpPr txBox="1"/>
            <p:nvPr/>
          </p:nvSpPr>
          <p:spPr>
            <a:xfrm>
              <a:off x="1178005" y="1908669"/>
              <a:ext cx="935501" cy="935499"/>
            </a:xfrm>
            <a:custGeom>
              <a:avLst/>
              <a:gdLst>
                <a:gd name="connsiteX0" fmla="*/ 0 w 710088"/>
                <a:gd name="connsiteY0" fmla="*/ 0 h 710088"/>
                <a:gd name="connsiteX1" fmla="*/ 710089 w 710088"/>
                <a:gd name="connsiteY1" fmla="*/ 0 h 710088"/>
                <a:gd name="connsiteX2" fmla="*/ 710089 w 710088"/>
                <a:gd name="connsiteY2" fmla="*/ 710089 h 710088"/>
                <a:gd name="connsiteX3" fmla="*/ 0 w 710088"/>
                <a:gd name="connsiteY3" fmla="*/ 710089 h 710088"/>
              </a:gdLst>
              <a:ahLst/>
              <a:cxnLst/>
              <a:rect l="l" t="t" r="r" b="b"/>
              <a:pathLst>
                <a:path w="710088" h="710088">
                  <a:moveTo>
                    <a:pt x="0" y="0"/>
                  </a:moveTo>
                  <a:lnTo>
                    <a:pt x="710089" y="0"/>
                  </a:lnTo>
                  <a:lnTo>
                    <a:pt x="710089" y="710089"/>
                  </a:lnTo>
                  <a:lnTo>
                    <a:pt x="0" y="71008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6" name="标题 1"/>
            <p:cNvSpPr txBox="1"/>
            <p:nvPr/>
          </p:nvSpPr>
          <p:spPr>
            <a:xfrm>
              <a:off x="1577177" y="2194149"/>
              <a:ext cx="536329" cy="650520"/>
            </a:xfrm>
            <a:custGeom>
              <a:avLst/>
              <a:gdLst>
                <a:gd name="connsiteX0" fmla="*/ 124111 w 407098"/>
                <a:gd name="connsiteY0" fmla="*/ 95 h 493775"/>
                <a:gd name="connsiteX1" fmla="*/ 2953 w 407098"/>
                <a:gd name="connsiteY1" fmla="*/ 184023 h 493775"/>
                <a:gd name="connsiteX2" fmla="*/ 57721 w 407098"/>
                <a:gd name="connsiteY2" fmla="*/ 240030 h 493775"/>
                <a:gd name="connsiteX3" fmla="*/ 0 w 407098"/>
                <a:gd name="connsiteY3" fmla="*/ 291084 h 493775"/>
                <a:gd name="connsiteX4" fmla="*/ 217265 w 407098"/>
                <a:gd name="connsiteY4" fmla="*/ 493776 h 493775"/>
                <a:gd name="connsiteX5" fmla="*/ 406813 w 407098"/>
                <a:gd name="connsiteY5" fmla="*/ 493300 h 493775"/>
                <a:gd name="connsiteX6" fmla="*/ 407099 w 407098"/>
                <a:gd name="connsiteY6" fmla="*/ 224885 h 493775"/>
                <a:gd name="connsiteX7" fmla="*/ 124111 w 407098"/>
                <a:gd name="connsiteY7" fmla="*/ 0 h 493775"/>
              </a:gdLst>
              <a:ahLst/>
              <a:cxnLst/>
              <a:rect l="l" t="t" r="r" b="b"/>
              <a:pathLst>
                <a:path w="407098" h="493775">
                  <a:moveTo>
                    <a:pt x="124111" y="95"/>
                  </a:moveTo>
                  <a:lnTo>
                    <a:pt x="2953" y="184023"/>
                  </a:lnTo>
                  <a:lnTo>
                    <a:pt x="57721" y="240030"/>
                  </a:lnTo>
                  <a:lnTo>
                    <a:pt x="0" y="291084"/>
                  </a:lnTo>
                  <a:lnTo>
                    <a:pt x="217265" y="493776"/>
                  </a:lnTo>
                  <a:cubicBezTo>
                    <a:pt x="274130" y="493776"/>
                    <a:pt x="406813" y="493300"/>
                    <a:pt x="406813" y="493300"/>
                  </a:cubicBezTo>
                  <a:cubicBezTo>
                    <a:pt x="406813" y="493300"/>
                    <a:pt x="407099" y="263938"/>
                    <a:pt x="407099" y="224885"/>
                  </a:cubicBezTo>
                  <a:lnTo>
                    <a:pt x="124111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 w="952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>
              <a:off x="1528363" y="2164033"/>
              <a:ext cx="235663" cy="424896"/>
            </a:xfrm>
            <a:custGeom>
              <a:avLst/>
              <a:gdLst>
                <a:gd name="connsiteX0" fmla="*/ 39910 w 178879"/>
                <a:gd name="connsiteY0" fmla="*/ 186595 h 322516"/>
                <a:gd name="connsiteX1" fmla="*/ 41529 w 178879"/>
                <a:gd name="connsiteY1" fmla="*/ 167831 h 322516"/>
                <a:gd name="connsiteX2" fmla="*/ 46768 w 178879"/>
                <a:gd name="connsiteY2" fmla="*/ 152972 h 322516"/>
                <a:gd name="connsiteX3" fmla="*/ 56007 w 178879"/>
                <a:gd name="connsiteY3" fmla="*/ 139636 h 322516"/>
                <a:gd name="connsiteX4" fmla="*/ 69818 w 178879"/>
                <a:gd name="connsiteY4" fmla="*/ 126111 h 322516"/>
                <a:gd name="connsiteX5" fmla="*/ 83630 w 178879"/>
                <a:gd name="connsiteY5" fmla="*/ 110966 h 322516"/>
                <a:gd name="connsiteX6" fmla="*/ 87059 w 178879"/>
                <a:gd name="connsiteY6" fmla="*/ 94012 h 322516"/>
                <a:gd name="connsiteX7" fmla="*/ 78486 w 178879"/>
                <a:gd name="connsiteY7" fmla="*/ 75248 h 322516"/>
                <a:gd name="connsiteX8" fmla="*/ 47339 w 178879"/>
                <a:gd name="connsiteY8" fmla="*/ 71438 h 322516"/>
                <a:gd name="connsiteX9" fmla="*/ 22765 w 178879"/>
                <a:gd name="connsiteY9" fmla="*/ 73057 h 322516"/>
                <a:gd name="connsiteX10" fmla="*/ 0 w 178879"/>
                <a:gd name="connsiteY10" fmla="*/ 77343 h 322516"/>
                <a:gd name="connsiteX11" fmla="*/ 0 w 178879"/>
                <a:gd name="connsiteY11" fmla="*/ 6858 h 322516"/>
                <a:gd name="connsiteX12" fmla="*/ 31814 w 178879"/>
                <a:gd name="connsiteY12" fmla="*/ 1619 h 322516"/>
                <a:gd name="connsiteX13" fmla="*/ 67246 w 178879"/>
                <a:gd name="connsiteY13" fmla="*/ 0 h 322516"/>
                <a:gd name="connsiteX14" fmla="*/ 118967 w 178879"/>
                <a:gd name="connsiteY14" fmla="*/ 3619 h 322516"/>
                <a:gd name="connsiteX15" fmla="*/ 153543 w 178879"/>
                <a:gd name="connsiteY15" fmla="*/ 16288 h 322516"/>
                <a:gd name="connsiteX16" fmla="*/ 172784 w 178879"/>
                <a:gd name="connsiteY16" fmla="*/ 40862 h 322516"/>
                <a:gd name="connsiteX17" fmla="*/ 178880 w 178879"/>
                <a:gd name="connsiteY17" fmla="*/ 80391 h 322516"/>
                <a:gd name="connsiteX18" fmla="*/ 177546 w 178879"/>
                <a:gd name="connsiteY18" fmla="*/ 104108 h 322516"/>
                <a:gd name="connsiteX19" fmla="*/ 172117 w 178879"/>
                <a:gd name="connsiteY19" fmla="*/ 124015 h 322516"/>
                <a:gd name="connsiteX20" fmla="*/ 160782 w 178879"/>
                <a:gd name="connsiteY20" fmla="*/ 141827 h 322516"/>
                <a:gd name="connsiteX21" fmla="*/ 141827 w 178879"/>
                <a:gd name="connsiteY21" fmla="*/ 159449 h 322516"/>
                <a:gd name="connsiteX22" fmla="*/ 125159 w 178879"/>
                <a:gd name="connsiteY22" fmla="*/ 173260 h 322516"/>
                <a:gd name="connsiteX23" fmla="*/ 115443 w 178879"/>
                <a:gd name="connsiteY23" fmla="*/ 183166 h 322516"/>
                <a:gd name="connsiteX24" fmla="*/ 111157 w 178879"/>
                <a:gd name="connsiteY24" fmla="*/ 191072 h 322516"/>
                <a:gd name="connsiteX25" fmla="*/ 110204 w 178879"/>
                <a:gd name="connsiteY25" fmla="*/ 199168 h 322516"/>
                <a:gd name="connsiteX26" fmla="*/ 110204 w 178879"/>
                <a:gd name="connsiteY26" fmla="*/ 206883 h 322516"/>
                <a:gd name="connsiteX27" fmla="*/ 40195 w 178879"/>
                <a:gd name="connsiteY27" fmla="*/ 206883 h 322516"/>
                <a:gd name="connsiteX28" fmla="*/ 40195 w 178879"/>
                <a:gd name="connsiteY28" fmla="*/ 186595 h 322516"/>
                <a:gd name="connsiteX29" fmla="*/ 75152 w 178879"/>
                <a:gd name="connsiteY29" fmla="*/ 322517 h 322516"/>
                <a:gd name="connsiteX30" fmla="*/ 50768 w 178879"/>
                <a:gd name="connsiteY30" fmla="*/ 320707 h 322516"/>
                <a:gd name="connsiteX31" fmla="*/ 36957 w 178879"/>
                <a:gd name="connsiteY31" fmla="*/ 313944 h 322516"/>
                <a:gd name="connsiteX32" fmla="*/ 30861 w 178879"/>
                <a:gd name="connsiteY32" fmla="*/ 300419 h 322516"/>
                <a:gd name="connsiteX33" fmla="*/ 29528 w 178879"/>
                <a:gd name="connsiteY33" fmla="*/ 277844 h 322516"/>
                <a:gd name="connsiteX34" fmla="*/ 30861 w 178879"/>
                <a:gd name="connsiteY34" fmla="*/ 255080 h 322516"/>
                <a:gd name="connsiteX35" fmla="*/ 36957 w 178879"/>
                <a:gd name="connsiteY35" fmla="*/ 241554 h 322516"/>
                <a:gd name="connsiteX36" fmla="*/ 50768 w 178879"/>
                <a:gd name="connsiteY36" fmla="*/ 234982 h 322516"/>
                <a:gd name="connsiteX37" fmla="*/ 75152 w 178879"/>
                <a:gd name="connsiteY37" fmla="*/ 233172 h 322516"/>
                <a:gd name="connsiteX38" fmla="*/ 99536 w 178879"/>
                <a:gd name="connsiteY38" fmla="*/ 234982 h 322516"/>
                <a:gd name="connsiteX39" fmla="*/ 113348 w 178879"/>
                <a:gd name="connsiteY39" fmla="*/ 241554 h 322516"/>
                <a:gd name="connsiteX40" fmla="*/ 119443 w 178879"/>
                <a:gd name="connsiteY40" fmla="*/ 255080 h 322516"/>
                <a:gd name="connsiteX41" fmla="*/ 120777 w 178879"/>
                <a:gd name="connsiteY41" fmla="*/ 277844 h 322516"/>
                <a:gd name="connsiteX42" fmla="*/ 119443 w 178879"/>
                <a:gd name="connsiteY42" fmla="*/ 300419 h 322516"/>
                <a:gd name="connsiteX43" fmla="*/ 113348 w 178879"/>
                <a:gd name="connsiteY43" fmla="*/ 313944 h 322516"/>
                <a:gd name="connsiteX44" fmla="*/ 99536 w 178879"/>
                <a:gd name="connsiteY44" fmla="*/ 320707 h 322516"/>
                <a:gd name="connsiteX45" fmla="*/ 75152 w 178879"/>
                <a:gd name="connsiteY45" fmla="*/ 322517 h 322516"/>
              </a:gdLst>
              <a:ahLst/>
              <a:cxnLst/>
              <a:rect l="l" t="t" r="r" b="b"/>
              <a:pathLst>
                <a:path w="178879" h="322516">
                  <a:moveTo>
                    <a:pt x="39910" y="186595"/>
                  </a:moveTo>
                  <a:cubicBezTo>
                    <a:pt x="39910" y="179356"/>
                    <a:pt x="40481" y="173164"/>
                    <a:pt x="41529" y="167831"/>
                  </a:cubicBezTo>
                  <a:cubicBezTo>
                    <a:pt x="42577" y="162592"/>
                    <a:pt x="44291" y="157639"/>
                    <a:pt x="46768" y="152972"/>
                  </a:cubicBezTo>
                  <a:cubicBezTo>
                    <a:pt x="49149" y="148304"/>
                    <a:pt x="52292" y="143828"/>
                    <a:pt x="56007" y="139636"/>
                  </a:cubicBezTo>
                  <a:cubicBezTo>
                    <a:pt x="59817" y="135446"/>
                    <a:pt x="64389" y="130874"/>
                    <a:pt x="69818" y="126111"/>
                  </a:cubicBezTo>
                  <a:cubicBezTo>
                    <a:pt x="76771" y="120110"/>
                    <a:pt x="81343" y="115062"/>
                    <a:pt x="83630" y="110966"/>
                  </a:cubicBezTo>
                  <a:cubicBezTo>
                    <a:pt x="85915" y="106870"/>
                    <a:pt x="87059" y="101251"/>
                    <a:pt x="87059" y="94012"/>
                  </a:cubicBezTo>
                  <a:cubicBezTo>
                    <a:pt x="87059" y="84106"/>
                    <a:pt x="84201" y="77819"/>
                    <a:pt x="78486" y="75248"/>
                  </a:cubicBezTo>
                  <a:cubicBezTo>
                    <a:pt x="72771" y="72676"/>
                    <a:pt x="62389" y="71438"/>
                    <a:pt x="47339" y="71438"/>
                  </a:cubicBezTo>
                  <a:cubicBezTo>
                    <a:pt x="38862" y="71438"/>
                    <a:pt x="30670" y="72009"/>
                    <a:pt x="22765" y="73057"/>
                  </a:cubicBezTo>
                  <a:cubicBezTo>
                    <a:pt x="14764" y="74104"/>
                    <a:pt x="7144" y="75533"/>
                    <a:pt x="0" y="77343"/>
                  </a:cubicBezTo>
                  <a:lnTo>
                    <a:pt x="0" y="6858"/>
                  </a:lnTo>
                  <a:cubicBezTo>
                    <a:pt x="9334" y="4477"/>
                    <a:pt x="19907" y="2762"/>
                    <a:pt x="31814" y="1619"/>
                  </a:cubicBezTo>
                  <a:cubicBezTo>
                    <a:pt x="43720" y="571"/>
                    <a:pt x="55531" y="0"/>
                    <a:pt x="67246" y="0"/>
                  </a:cubicBezTo>
                  <a:cubicBezTo>
                    <a:pt x="87439" y="0"/>
                    <a:pt x="104680" y="1238"/>
                    <a:pt x="118967" y="3619"/>
                  </a:cubicBezTo>
                  <a:cubicBezTo>
                    <a:pt x="133255" y="6001"/>
                    <a:pt x="144780" y="10192"/>
                    <a:pt x="153543" y="16288"/>
                  </a:cubicBezTo>
                  <a:cubicBezTo>
                    <a:pt x="162306" y="22289"/>
                    <a:pt x="168688" y="30480"/>
                    <a:pt x="172784" y="40862"/>
                  </a:cubicBezTo>
                  <a:cubicBezTo>
                    <a:pt x="176879" y="51244"/>
                    <a:pt x="178880" y="64389"/>
                    <a:pt x="178880" y="80391"/>
                  </a:cubicBezTo>
                  <a:cubicBezTo>
                    <a:pt x="178880" y="89154"/>
                    <a:pt x="178403" y="97060"/>
                    <a:pt x="177546" y="104108"/>
                  </a:cubicBezTo>
                  <a:cubicBezTo>
                    <a:pt x="176689" y="111157"/>
                    <a:pt x="174879" y="117824"/>
                    <a:pt x="172117" y="124015"/>
                  </a:cubicBezTo>
                  <a:cubicBezTo>
                    <a:pt x="169450" y="130207"/>
                    <a:pt x="165640" y="136112"/>
                    <a:pt x="160782" y="141827"/>
                  </a:cubicBezTo>
                  <a:cubicBezTo>
                    <a:pt x="155924" y="147542"/>
                    <a:pt x="149638" y="153448"/>
                    <a:pt x="141827" y="159449"/>
                  </a:cubicBezTo>
                  <a:cubicBezTo>
                    <a:pt x="134874" y="164878"/>
                    <a:pt x="129350" y="169450"/>
                    <a:pt x="125159" y="173260"/>
                  </a:cubicBezTo>
                  <a:cubicBezTo>
                    <a:pt x="120967" y="177070"/>
                    <a:pt x="117729" y="180308"/>
                    <a:pt x="115443" y="183166"/>
                  </a:cubicBezTo>
                  <a:cubicBezTo>
                    <a:pt x="113157" y="186023"/>
                    <a:pt x="111728" y="188690"/>
                    <a:pt x="111157" y="191072"/>
                  </a:cubicBezTo>
                  <a:cubicBezTo>
                    <a:pt x="110585" y="193453"/>
                    <a:pt x="110204" y="196215"/>
                    <a:pt x="110204" y="199168"/>
                  </a:cubicBezTo>
                  <a:lnTo>
                    <a:pt x="110204" y="206883"/>
                  </a:lnTo>
                  <a:lnTo>
                    <a:pt x="40195" y="206883"/>
                  </a:lnTo>
                  <a:lnTo>
                    <a:pt x="40195" y="186595"/>
                  </a:lnTo>
                  <a:close/>
                  <a:moveTo>
                    <a:pt x="75152" y="322517"/>
                  </a:moveTo>
                  <a:cubicBezTo>
                    <a:pt x="64961" y="322517"/>
                    <a:pt x="56769" y="321945"/>
                    <a:pt x="50768" y="320707"/>
                  </a:cubicBezTo>
                  <a:cubicBezTo>
                    <a:pt x="44767" y="319469"/>
                    <a:pt x="40195" y="317278"/>
                    <a:pt x="36957" y="313944"/>
                  </a:cubicBezTo>
                  <a:cubicBezTo>
                    <a:pt x="33814" y="310610"/>
                    <a:pt x="31718" y="306134"/>
                    <a:pt x="30861" y="300419"/>
                  </a:cubicBezTo>
                  <a:cubicBezTo>
                    <a:pt x="30004" y="294704"/>
                    <a:pt x="29528" y="287179"/>
                    <a:pt x="29528" y="277844"/>
                  </a:cubicBezTo>
                  <a:cubicBezTo>
                    <a:pt x="29528" y="268510"/>
                    <a:pt x="30004" y="260890"/>
                    <a:pt x="30861" y="255080"/>
                  </a:cubicBezTo>
                  <a:cubicBezTo>
                    <a:pt x="31814" y="249174"/>
                    <a:pt x="33814" y="244697"/>
                    <a:pt x="36957" y="241554"/>
                  </a:cubicBezTo>
                  <a:cubicBezTo>
                    <a:pt x="40100" y="238411"/>
                    <a:pt x="44672" y="236220"/>
                    <a:pt x="50768" y="234982"/>
                  </a:cubicBezTo>
                  <a:cubicBezTo>
                    <a:pt x="56769" y="233743"/>
                    <a:pt x="64961" y="233172"/>
                    <a:pt x="75152" y="233172"/>
                  </a:cubicBezTo>
                  <a:cubicBezTo>
                    <a:pt x="85344" y="233172"/>
                    <a:pt x="93536" y="233743"/>
                    <a:pt x="99536" y="234982"/>
                  </a:cubicBezTo>
                  <a:cubicBezTo>
                    <a:pt x="105537" y="236220"/>
                    <a:pt x="110109" y="238411"/>
                    <a:pt x="113348" y="241554"/>
                  </a:cubicBezTo>
                  <a:cubicBezTo>
                    <a:pt x="116491" y="244697"/>
                    <a:pt x="118586" y="249269"/>
                    <a:pt x="119443" y="255080"/>
                  </a:cubicBezTo>
                  <a:cubicBezTo>
                    <a:pt x="120396" y="260985"/>
                    <a:pt x="120777" y="268510"/>
                    <a:pt x="120777" y="277844"/>
                  </a:cubicBezTo>
                  <a:cubicBezTo>
                    <a:pt x="120777" y="287179"/>
                    <a:pt x="120301" y="294704"/>
                    <a:pt x="119443" y="300419"/>
                  </a:cubicBezTo>
                  <a:cubicBezTo>
                    <a:pt x="118586" y="306134"/>
                    <a:pt x="116491" y="310706"/>
                    <a:pt x="113348" y="313944"/>
                  </a:cubicBezTo>
                  <a:cubicBezTo>
                    <a:pt x="110204" y="317278"/>
                    <a:pt x="105632" y="319564"/>
                    <a:pt x="99536" y="320707"/>
                  </a:cubicBezTo>
                  <a:cubicBezTo>
                    <a:pt x="93536" y="321945"/>
                    <a:pt x="85344" y="322517"/>
                    <a:pt x="75152" y="32251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8" name="标题 1"/>
          <p:cNvSpPr txBox="1"/>
          <p:nvPr/>
        </p:nvSpPr>
        <p:spPr>
          <a:xfrm>
            <a:off x="2113505" y="1908669"/>
            <a:ext cx="8887791" cy="935499"/>
          </a:xfrm>
          <a:custGeom>
            <a:avLst/>
            <a:gdLst>
              <a:gd name="connsiteX0" fmla="*/ 0 w 710088"/>
              <a:gd name="connsiteY0" fmla="*/ 0 h 710088"/>
              <a:gd name="connsiteX1" fmla="*/ 710089 w 710088"/>
              <a:gd name="connsiteY1" fmla="*/ 0 h 710088"/>
              <a:gd name="connsiteX2" fmla="*/ 710089 w 710088"/>
              <a:gd name="connsiteY2" fmla="*/ 710089 h 710088"/>
              <a:gd name="connsiteX3" fmla="*/ 0 w 710088"/>
              <a:gd name="connsiteY3" fmla="*/ 710089 h 710088"/>
            </a:gdLst>
            <a:ahLst/>
            <a:cxnLst/>
            <a:rect l="l" t="t" r="r" b="b"/>
            <a:pathLst>
              <a:path w="710088" h="710088">
                <a:moveTo>
                  <a:pt x="0" y="0"/>
                </a:moveTo>
                <a:lnTo>
                  <a:pt x="710089" y="0"/>
                </a:lnTo>
                <a:lnTo>
                  <a:pt x="710089" y="710089"/>
                </a:lnTo>
                <a:lnTo>
                  <a:pt x="0" y="71008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113505" y="3253487"/>
            <a:ext cx="108000" cy="10800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361296" y="4186900"/>
            <a:ext cx="8640000" cy="952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企业应用：企业可通过多维度分析，满足不同利益相关者的需求，提升企业整体价值。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113505" y="4269618"/>
            <a:ext cx="108000" cy="108000"/>
          </a:xfrm>
          <a:prstGeom prst="ellipse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情景模拟</a:t>
            </a:r>
            <a:endParaRPr kumimoji="1" lang="zh-CN" altLang="en-US"/>
          </a:p>
        </p:txBody>
      </p:sp>
      <p:grpSp>
        <p:nvGrpSpPr>
          <p:cNvPr id="14" name="组合 13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5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0" y="1045154"/>
            <a:ext cx="5172792" cy="5172792"/>
          </a:xfrm>
          <a:prstGeom prst="arc">
            <a:avLst>
              <a:gd name="adj1" fmla="val 7769151"/>
              <a:gd name="adj2" fmla="val 13826656"/>
            </a:avLst>
          </a:prstGeom>
          <a:noFill/>
          <a:ln w="12700" cap="sq">
            <a:solidFill>
              <a:schemeClr val="accent1">
                <a:lumMod val="40000"/>
                <a:lumOff val="60000"/>
              </a:schemeClr>
            </a:solidFill>
            <a:miter/>
            <a:headEnd type="oval"/>
            <a:tailEnd type="oval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5543570" y="1997621"/>
            <a:ext cx="5975330" cy="1401830"/>
          </a:xfrm>
          <a:prstGeom prst="roundRect">
            <a:avLst>
              <a:gd name="adj" fmla="val 1143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281087" y="2428536"/>
            <a:ext cx="540000" cy="5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9050" cap="sq">
            <a:noFill/>
            <a:miter/>
          </a:ln>
          <a:effectLst>
            <a:outerShdw blurRad="317500" dist="1270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1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091203" y="2151097"/>
            <a:ext cx="5099295" cy="1084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瑞幸咖啡案例：提供瑞幸咖啡造假前后报表，引导学生通过毛利率异常发现端倪。例如，造假前毛利率异常上升，需关注其财务操纵嫌疑。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60399" y="2461550"/>
            <a:ext cx="4038821" cy="2340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zh-CN" altLang="en-US" sz="4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数据诊断</a:t>
            </a:r>
            <a:endParaRPr kumimoji="1" lang="zh-CN" altLang="en-US" sz="40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 flipH="1">
            <a:off x="5543570" y="3864949"/>
            <a:ext cx="5975330" cy="1401830"/>
          </a:xfrm>
          <a:prstGeom prst="roundRect">
            <a:avLst>
              <a:gd name="adj" fmla="val 10863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57150" cap="rnd">
            <a:noFill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281087" y="4295863"/>
            <a:ext cx="540000" cy="5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700000" scaled="0"/>
          </a:gradFill>
          <a:ln w="19050" cap="sq">
            <a:noFill/>
            <a:miter/>
          </a:ln>
          <a:effectLst>
            <a:outerShdw blurRad="317500" dist="1270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091203" y="4018423"/>
            <a:ext cx="5099295" cy="10845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企业应用：企业需加强财务数据监控，通过多维度分析识别异常数据，防范财务风险。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数据诊所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3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70443" y="2508467"/>
            <a:ext cx="5213670" cy="3443337"/>
          </a:xfrm>
          <a:prstGeom prst="round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chemeClr val="accent1">
                <a:alpha val="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17192" y="2903476"/>
            <a:ext cx="4553543" cy="26115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证券分析师报告：模拟证券分析师撰写企业盈利能力诊断报告，包含同业对标。例如，通过对比同行业企业，分析目标企业的盈利能力优势与不足。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292577" y="2548288"/>
            <a:ext cx="5213670" cy="3363694"/>
          </a:xfrm>
          <a:prstGeom prst="round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190500" algn="ctr" rotWithShape="0">
              <a:schemeClr val="accent1">
                <a:alpha val="8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439326" y="2903476"/>
            <a:ext cx="4553543" cy="261151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企业应用：企业可通过同业对标，发现自身差距，通过优化业务模式、提升运营效率等方式提升盈利能力。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0" y="1149097"/>
            <a:ext cx="12192000" cy="717803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18647919">
            <a:off x="610067" y="2569261"/>
            <a:ext cx="250670" cy="250670"/>
          </a:xfrm>
          <a:prstGeom prst="flowChartConnector">
            <a:avLst/>
          </a:prstGeom>
          <a:solidFill>
            <a:schemeClr val="accent1"/>
          </a:solidFill>
          <a:ln w="25400" cap="sq">
            <a:noFill/>
            <a:miter/>
          </a:ln>
          <a:effectLst>
            <a:outerShdw blurRad="508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647919">
            <a:off x="6359328" y="2569261"/>
            <a:ext cx="250670" cy="250670"/>
          </a:xfrm>
          <a:prstGeom prst="flowChartConnector">
            <a:avLst/>
          </a:prstGeom>
          <a:solidFill>
            <a:schemeClr val="accent1"/>
          </a:solidFill>
          <a:ln w="25400" cap="sq">
            <a:noFill/>
            <a:miter/>
          </a:ln>
          <a:effectLst>
            <a:outerShdw blurRad="50800" dist="38100" dir="2700000" algn="tl" rotWithShape="0">
              <a:schemeClr val="accent1">
                <a:lumMod val="20000"/>
                <a:lumOff val="80000"/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岗课融合</a:t>
            </a:r>
            <a:endParaRPr kumimoji="1"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3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4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574001" y="2743353"/>
            <a:ext cx="1418491" cy="1418491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954735" y="2743352"/>
            <a:ext cx="1418491" cy="1418491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845489" y="3396321"/>
            <a:ext cx="256249" cy="256249"/>
          </a:xfrm>
          <a:prstGeom prst="chevron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067228" y="3218598"/>
            <a:ext cx="432036" cy="468000"/>
          </a:xfrm>
          <a:custGeom>
            <a:avLst/>
            <a:gdLst>
              <a:gd name="connsiteX0" fmla="*/ 332293 w 664672"/>
              <a:gd name="connsiteY0" fmla="*/ 387672 h 720001"/>
              <a:gd name="connsiteX1" fmla="*/ 660804 w 664672"/>
              <a:gd name="connsiteY1" fmla="*/ 598902 h 720001"/>
              <a:gd name="connsiteX2" fmla="*/ 563560 w 664672"/>
              <a:gd name="connsiteY2" fmla="*/ 720001 h 720001"/>
              <a:gd name="connsiteX3" fmla="*/ 101112 w 664672"/>
              <a:gd name="connsiteY3" fmla="*/ 720001 h 720001"/>
              <a:gd name="connsiteX4" fmla="*/ 3868 w 664672"/>
              <a:gd name="connsiteY4" fmla="*/ 598902 h 720001"/>
              <a:gd name="connsiteX5" fmla="*/ 332293 w 664672"/>
              <a:gd name="connsiteY5" fmla="*/ 387672 h 720001"/>
              <a:gd name="connsiteX6" fmla="*/ 332293 w 664672"/>
              <a:gd name="connsiteY6" fmla="*/ 0 h 720001"/>
              <a:gd name="connsiteX7" fmla="*/ 509517 w 664672"/>
              <a:gd name="connsiteY7" fmla="*/ 177224 h 720001"/>
              <a:gd name="connsiteX8" fmla="*/ 332293 w 664672"/>
              <a:gd name="connsiteY8" fmla="*/ 354448 h 720001"/>
              <a:gd name="connsiteX9" fmla="*/ 155069 w 664672"/>
              <a:gd name="connsiteY9" fmla="*/ 177224 h 720001"/>
              <a:gd name="connsiteX10" fmla="*/ 332293 w 664672"/>
              <a:gd name="connsiteY10" fmla="*/ 0 h 720001"/>
            </a:gdLst>
            <a:ahLst/>
            <a:cxnLst/>
            <a:rect l="l" t="t" r="r" b="b"/>
            <a:pathLst>
              <a:path w="664672" h="720001">
                <a:moveTo>
                  <a:pt x="332293" y="387672"/>
                </a:moveTo>
                <a:cubicBezTo>
                  <a:pt x="550549" y="387672"/>
                  <a:pt x="628448" y="491162"/>
                  <a:pt x="660804" y="598902"/>
                </a:cubicBezTo>
                <a:cubicBezTo>
                  <a:pt x="679021" y="659624"/>
                  <a:pt x="630616" y="720001"/>
                  <a:pt x="563560" y="720001"/>
                </a:cubicBezTo>
                <a:lnTo>
                  <a:pt x="101112" y="720001"/>
                </a:lnTo>
                <a:cubicBezTo>
                  <a:pt x="34057" y="720001"/>
                  <a:pt x="-14348" y="659624"/>
                  <a:pt x="3868" y="598902"/>
                </a:cubicBezTo>
                <a:cubicBezTo>
                  <a:pt x="36138" y="491162"/>
                  <a:pt x="114037" y="387672"/>
                  <a:pt x="332293" y="387672"/>
                </a:cubicBezTo>
                <a:close/>
                <a:moveTo>
                  <a:pt x="332293" y="0"/>
                </a:moveTo>
                <a:cubicBezTo>
                  <a:pt x="430230" y="0"/>
                  <a:pt x="509604" y="79287"/>
                  <a:pt x="509517" y="177224"/>
                </a:cubicBezTo>
                <a:cubicBezTo>
                  <a:pt x="509517" y="275074"/>
                  <a:pt x="430144" y="354448"/>
                  <a:pt x="332293" y="354448"/>
                </a:cubicBezTo>
                <a:cubicBezTo>
                  <a:pt x="234442" y="354448"/>
                  <a:pt x="155069" y="275074"/>
                  <a:pt x="155069" y="177224"/>
                </a:cubicBezTo>
                <a:cubicBezTo>
                  <a:pt x="155069" y="79287"/>
                  <a:pt x="234442" y="0"/>
                  <a:pt x="332293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 flipV="1">
            <a:off x="7422179" y="3218597"/>
            <a:ext cx="483603" cy="468000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思政融入</a:t>
            </a:r>
            <a:endParaRPr kumimoji="1"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4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2900" y="4050030"/>
            <a:ext cx="7353935" cy="26847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2521640"/>
            <a:ext cx="5220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074400" y="2751566"/>
            <a:ext cx="4392000" cy="2669256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最具投资价值企业评选：依据盈利能力指标设计评分体系，举办“最具投资价值企业”评选。例如，通过综合评估企业的毛利率、净利率、ROE等指标，评选出最具投资价值的企业。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298900" y="2521640"/>
            <a:ext cx="5220000" cy="34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712900" y="2751566"/>
            <a:ext cx="4392000" cy="2669256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t"/>
          <a:lstStyle/>
          <a:p>
            <a:pPr algn="just">
              <a:lnSpc>
                <a:spcPct val="13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企业应用：企业可通过优化盈利能力指标，提升自身投资价值，吸引投资者关注。</a:t>
            </a:r>
            <a:endParaRPr kumimoji="1"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0392937" y="4997968"/>
            <a:ext cx="918963" cy="729289"/>
            <a:chOff x="10392937" y="4997968"/>
            <a:chExt cx="918963" cy="729289"/>
          </a:xfrm>
        </p:grpSpPr>
        <p:sp>
          <p:nvSpPr>
            <p:cNvPr id="8" name="标题 1"/>
            <p:cNvSpPr txBox="1"/>
            <p:nvPr/>
          </p:nvSpPr>
          <p:spPr>
            <a:xfrm>
              <a:off x="10392937" y="4997968"/>
              <a:ext cx="367585" cy="729289"/>
            </a:xfrm>
            <a:custGeom>
              <a:avLst/>
              <a:gdLst>
                <a:gd name="connsiteX0" fmla="*/ 0 w 190500"/>
                <a:gd name="connsiteY0" fmla="*/ 0 h 377952"/>
                <a:gd name="connsiteX1" fmla="*/ 0 w 190500"/>
                <a:gd name="connsiteY1" fmla="*/ 190500 h 377952"/>
                <a:gd name="connsiteX2" fmla="*/ 108680 w 190500"/>
                <a:gd name="connsiteY2" fmla="*/ 190500 h 377952"/>
                <a:gd name="connsiteX3" fmla="*/ 0 w 190500"/>
                <a:gd name="connsiteY3" fmla="*/ 296228 h 377952"/>
                <a:gd name="connsiteX4" fmla="*/ 0 w 190500"/>
                <a:gd name="connsiteY4" fmla="*/ 377952 h 377952"/>
                <a:gd name="connsiteX5" fmla="*/ 190500 w 190500"/>
                <a:gd name="connsiteY5" fmla="*/ 190500 h 377952"/>
                <a:gd name="connsiteX6" fmla="*/ 190500 w 190500"/>
                <a:gd name="connsiteY6" fmla="*/ 190500 h 377952"/>
                <a:gd name="connsiteX7" fmla="*/ 190500 w 190500"/>
                <a:gd name="connsiteY7" fmla="*/ 0 h 377952"/>
              </a:gdLst>
              <a:ahLst/>
              <a:cxnLst/>
              <a:rect l="l" t="t" r="r" b="b"/>
              <a:pathLst>
                <a:path w="190500" h="377952">
                  <a:moveTo>
                    <a:pt x="0" y="0"/>
                  </a:moveTo>
                  <a:lnTo>
                    <a:pt x="0" y="190500"/>
                  </a:lnTo>
                  <a:lnTo>
                    <a:pt x="108680" y="190500"/>
                  </a:lnTo>
                  <a:cubicBezTo>
                    <a:pt x="107031" y="249344"/>
                    <a:pt x="58867" y="296199"/>
                    <a:pt x="0" y="296228"/>
                  </a:cubicBezTo>
                  <a:lnTo>
                    <a:pt x="0" y="377952"/>
                  </a:lnTo>
                  <a:cubicBezTo>
                    <a:pt x="104031" y="377965"/>
                    <a:pt x="188835" y="294518"/>
                    <a:pt x="190500" y="190500"/>
                  </a:cubicBezTo>
                  <a:lnTo>
                    <a:pt x="190500" y="1905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50000"/>
              </a:schemeClr>
            </a:solidFill>
            <a:ln w="605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9" name="标题 1"/>
            <p:cNvSpPr txBox="1"/>
            <p:nvPr/>
          </p:nvSpPr>
          <p:spPr>
            <a:xfrm>
              <a:off x="10944315" y="4997968"/>
              <a:ext cx="367585" cy="729289"/>
            </a:xfrm>
            <a:custGeom>
              <a:avLst/>
              <a:gdLst>
                <a:gd name="connsiteX0" fmla="*/ 0 w 190500"/>
                <a:gd name="connsiteY0" fmla="*/ 0 h 377952"/>
                <a:gd name="connsiteX1" fmla="*/ 0 w 190500"/>
                <a:gd name="connsiteY1" fmla="*/ 190500 h 377952"/>
                <a:gd name="connsiteX2" fmla="*/ 108680 w 190500"/>
                <a:gd name="connsiteY2" fmla="*/ 190500 h 377952"/>
                <a:gd name="connsiteX3" fmla="*/ 0 w 190500"/>
                <a:gd name="connsiteY3" fmla="*/ 296228 h 377952"/>
                <a:gd name="connsiteX4" fmla="*/ 0 w 190500"/>
                <a:gd name="connsiteY4" fmla="*/ 377952 h 377952"/>
                <a:gd name="connsiteX5" fmla="*/ 190500 w 190500"/>
                <a:gd name="connsiteY5" fmla="*/ 190500 h 377952"/>
                <a:gd name="connsiteX6" fmla="*/ 190500 w 190500"/>
                <a:gd name="connsiteY6" fmla="*/ 190500 h 377952"/>
                <a:gd name="connsiteX7" fmla="*/ 190500 w 190500"/>
                <a:gd name="connsiteY7" fmla="*/ 0 h 377952"/>
              </a:gdLst>
              <a:ahLst/>
              <a:cxnLst/>
              <a:rect l="l" t="t" r="r" b="b"/>
              <a:pathLst>
                <a:path w="190500" h="377952">
                  <a:moveTo>
                    <a:pt x="0" y="0"/>
                  </a:moveTo>
                  <a:lnTo>
                    <a:pt x="0" y="190500"/>
                  </a:lnTo>
                  <a:lnTo>
                    <a:pt x="108680" y="190500"/>
                  </a:lnTo>
                  <a:cubicBezTo>
                    <a:pt x="107031" y="249344"/>
                    <a:pt x="58867" y="296199"/>
                    <a:pt x="0" y="296228"/>
                  </a:cubicBezTo>
                  <a:lnTo>
                    <a:pt x="0" y="377952"/>
                  </a:lnTo>
                  <a:cubicBezTo>
                    <a:pt x="104031" y="377965"/>
                    <a:pt x="188835" y="294518"/>
                    <a:pt x="190500" y="190500"/>
                  </a:cubicBezTo>
                  <a:lnTo>
                    <a:pt x="190500" y="1905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50000"/>
              </a:schemeClr>
            </a:solidFill>
            <a:ln w="605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731230" y="4997968"/>
            <a:ext cx="918963" cy="729289"/>
            <a:chOff x="4731230" y="4997968"/>
            <a:chExt cx="918963" cy="729289"/>
          </a:xfrm>
        </p:grpSpPr>
        <p:sp>
          <p:nvSpPr>
            <p:cNvPr id="11" name="标题 1"/>
            <p:cNvSpPr txBox="1"/>
            <p:nvPr/>
          </p:nvSpPr>
          <p:spPr>
            <a:xfrm>
              <a:off x="4731230" y="4997968"/>
              <a:ext cx="367585" cy="729289"/>
            </a:xfrm>
            <a:custGeom>
              <a:avLst/>
              <a:gdLst>
                <a:gd name="connsiteX0" fmla="*/ 0 w 190500"/>
                <a:gd name="connsiteY0" fmla="*/ 0 h 377952"/>
                <a:gd name="connsiteX1" fmla="*/ 0 w 190500"/>
                <a:gd name="connsiteY1" fmla="*/ 190500 h 377952"/>
                <a:gd name="connsiteX2" fmla="*/ 108680 w 190500"/>
                <a:gd name="connsiteY2" fmla="*/ 190500 h 377952"/>
                <a:gd name="connsiteX3" fmla="*/ 0 w 190500"/>
                <a:gd name="connsiteY3" fmla="*/ 296228 h 377952"/>
                <a:gd name="connsiteX4" fmla="*/ 0 w 190500"/>
                <a:gd name="connsiteY4" fmla="*/ 377952 h 377952"/>
                <a:gd name="connsiteX5" fmla="*/ 190500 w 190500"/>
                <a:gd name="connsiteY5" fmla="*/ 190500 h 377952"/>
                <a:gd name="connsiteX6" fmla="*/ 190500 w 190500"/>
                <a:gd name="connsiteY6" fmla="*/ 190500 h 377952"/>
                <a:gd name="connsiteX7" fmla="*/ 190500 w 190500"/>
                <a:gd name="connsiteY7" fmla="*/ 0 h 377952"/>
              </a:gdLst>
              <a:ahLst/>
              <a:cxnLst/>
              <a:rect l="l" t="t" r="r" b="b"/>
              <a:pathLst>
                <a:path w="190500" h="377952">
                  <a:moveTo>
                    <a:pt x="0" y="0"/>
                  </a:moveTo>
                  <a:lnTo>
                    <a:pt x="0" y="190500"/>
                  </a:lnTo>
                  <a:lnTo>
                    <a:pt x="108680" y="190500"/>
                  </a:lnTo>
                  <a:cubicBezTo>
                    <a:pt x="107031" y="249344"/>
                    <a:pt x="58867" y="296199"/>
                    <a:pt x="0" y="296228"/>
                  </a:cubicBezTo>
                  <a:lnTo>
                    <a:pt x="0" y="377952"/>
                  </a:lnTo>
                  <a:cubicBezTo>
                    <a:pt x="104031" y="377965"/>
                    <a:pt x="188835" y="294518"/>
                    <a:pt x="190500" y="190500"/>
                  </a:cubicBezTo>
                  <a:lnTo>
                    <a:pt x="190500" y="1905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50000"/>
              </a:schemeClr>
            </a:solidFill>
            <a:ln w="605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2" name="标题 1"/>
            <p:cNvSpPr txBox="1"/>
            <p:nvPr/>
          </p:nvSpPr>
          <p:spPr>
            <a:xfrm>
              <a:off x="5282608" y="4997968"/>
              <a:ext cx="367585" cy="729289"/>
            </a:xfrm>
            <a:custGeom>
              <a:avLst/>
              <a:gdLst>
                <a:gd name="connsiteX0" fmla="*/ 0 w 190500"/>
                <a:gd name="connsiteY0" fmla="*/ 0 h 377952"/>
                <a:gd name="connsiteX1" fmla="*/ 0 w 190500"/>
                <a:gd name="connsiteY1" fmla="*/ 190500 h 377952"/>
                <a:gd name="connsiteX2" fmla="*/ 108680 w 190500"/>
                <a:gd name="connsiteY2" fmla="*/ 190500 h 377952"/>
                <a:gd name="connsiteX3" fmla="*/ 0 w 190500"/>
                <a:gd name="connsiteY3" fmla="*/ 296228 h 377952"/>
                <a:gd name="connsiteX4" fmla="*/ 0 w 190500"/>
                <a:gd name="connsiteY4" fmla="*/ 377952 h 377952"/>
                <a:gd name="connsiteX5" fmla="*/ 190500 w 190500"/>
                <a:gd name="connsiteY5" fmla="*/ 190500 h 377952"/>
                <a:gd name="connsiteX6" fmla="*/ 190500 w 190500"/>
                <a:gd name="connsiteY6" fmla="*/ 190500 h 377952"/>
                <a:gd name="connsiteX7" fmla="*/ 190500 w 190500"/>
                <a:gd name="connsiteY7" fmla="*/ 0 h 377952"/>
              </a:gdLst>
              <a:ahLst/>
              <a:cxnLst/>
              <a:rect l="l" t="t" r="r" b="b"/>
              <a:pathLst>
                <a:path w="190500" h="377952">
                  <a:moveTo>
                    <a:pt x="0" y="0"/>
                  </a:moveTo>
                  <a:lnTo>
                    <a:pt x="0" y="190500"/>
                  </a:lnTo>
                  <a:lnTo>
                    <a:pt x="108680" y="190500"/>
                  </a:lnTo>
                  <a:cubicBezTo>
                    <a:pt x="107031" y="249344"/>
                    <a:pt x="58867" y="296199"/>
                    <a:pt x="0" y="296228"/>
                  </a:cubicBezTo>
                  <a:lnTo>
                    <a:pt x="0" y="377952"/>
                  </a:lnTo>
                  <a:cubicBezTo>
                    <a:pt x="104031" y="377965"/>
                    <a:pt x="188835" y="294518"/>
                    <a:pt x="190500" y="190500"/>
                  </a:cubicBezTo>
                  <a:lnTo>
                    <a:pt x="190500" y="190500"/>
                  </a:lnTo>
                  <a:lnTo>
                    <a:pt x="190500" y="0"/>
                  </a:lnTo>
                  <a:close/>
                </a:path>
              </a:pathLst>
            </a:custGeom>
            <a:solidFill>
              <a:schemeClr val="bg1">
                <a:lumMod val="85000"/>
                <a:alpha val="50000"/>
              </a:schemeClr>
            </a:solidFill>
            <a:ln w="6055" cap="flat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3" name="标题 1"/>
          <p:cNvSpPr txBox="1"/>
          <p:nvPr/>
        </p:nvSpPr>
        <p:spPr>
          <a:xfrm>
            <a:off x="660400" y="2369022"/>
            <a:ext cx="5220000" cy="152218"/>
          </a:xfrm>
          <a:custGeom>
            <a:avLst/>
            <a:gdLst>
              <a:gd name="connsiteX0" fmla="*/ 145681 w 5220000"/>
              <a:gd name="connsiteY0" fmla="*/ 0 h 152218"/>
              <a:gd name="connsiteX1" fmla="*/ 1032979 w 5220000"/>
              <a:gd name="connsiteY1" fmla="*/ 0 h 152218"/>
              <a:gd name="connsiteX2" fmla="*/ 1958383 w 5220000"/>
              <a:gd name="connsiteY2" fmla="*/ 0 h 152218"/>
              <a:gd name="connsiteX3" fmla="*/ 2374319 w 5220000"/>
              <a:gd name="connsiteY3" fmla="*/ 0 h 152218"/>
              <a:gd name="connsiteX4" fmla="*/ 2845681 w 5220000"/>
              <a:gd name="connsiteY4" fmla="*/ 0 h 152218"/>
              <a:gd name="connsiteX5" fmla="*/ 3261617 w 5220000"/>
              <a:gd name="connsiteY5" fmla="*/ 0 h 152218"/>
              <a:gd name="connsiteX6" fmla="*/ 4187021 w 5220000"/>
              <a:gd name="connsiteY6" fmla="*/ 0 h 152218"/>
              <a:gd name="connsiteX7" fmla="*/ 5074319 w 5220000"/>
              <a:gd name="connsiteY7" fmla="*/ 0 h 152218"/>
              <a:gd name="connsiteX8" fmla="*/ 5220000 w 5220000"/>
              <a:gd name="connsiteY8" fmla="*/ 145681 h 152218"/>
              <a:gd name="connsiteX9" fmla="*/ 5220000 w 5220000"/>
              <a:gd name="connsiteY9" fmla="*/ 152218 h 152218"/>
              <a:gd name="connsiteX10" fmla="*/ 4332702 w 5220000"/>
              <a:gd name="connsiteY10" fmla="*/ 152218 h 152218"/>
              <a:gd name="connsiteX11" fmla="*/ 3407298 w 5220000"/>
              <a:gd name="connsiteY11" fmla="*/ 152218 h 152218"/>
              <a:gd name="connsiteX12" fmla="*/ 2700000 w 5220000"/>
              <a:gd name="connsiteY12" fmla="*/ 152218 h 152218"/>
              <a:gd name="connsiteX13" fmla="*/ 2520000 w 5220000"/>
              <a:gd name="connsiteY13" fmla="*/ 152218 h 152218"/>
              <a:gd name="connsiteX14" fmla="*/ 1812702 w 5220000"/>
              <a:gd name="connsiteY14" fmla="*/ 152218 h 152218"/>
              <a:gd name="connsiteX15" fmla="*/ 887298 w 5220000"/>
              <a:gd name="connsiteY15" fmla="*/ 152218 h 152218"/>
              <a:gd name="connsiteX16" fmla="*/ 0 w 5220000"/>
              <a:gd name="connsiteY16" fmla="*/ 152218 h 152218"/>
              <a:gd name="connsiteX17" fmla="*/ 0 w 5220000"/>
              <a:gd name="connsiteY17" fmla="*/ 145681 h 152218"/>
              <a:gd name="connsiteX18" fmla="*/ 145681 w 5220000"/>
              <a:gd name="connsiteY18" fmla="*/ 0 h 152218"/>
            </a:gdLst>
            <a:ahLst/>
            <a:cxnLst/>
            <a:rect l="l" t="t" r="r" b="b"/>
            <a:pathLst>
              <a:path w="5220000" h="152218">
                <a:moveTo>
                  <a:pt x="145681" y="0"/>
                </a:moveTo>
                <a:lnTo>
                  <a:pt x="1032979" y="0"/>
                </a:lnTo>
                <a:lnTo>
                  <a:pt x="1958383" y="0"/>
                </a:lnTo>
                <a:lnTo>
                  <a:pt x="2374319" y="0"/>
                </a:lnTo>
                <a:lnTo>
                  <a:pt x="2845681" y="0"/>
                </a:lnTo>
                <a:lnTo>
                  <a:pt x="3261617" y="0"/>
                </a:lnTo>
                <a:lnTo>
                  <a:pt x="4187021" y="0"/>
                </a:lnTo>
                <a:lnTo>
                  <a:pt x="5074319" y="0"/>
                </a:lnTo>
                <a:cubicBezTo>
                  <a:pt x="5154776" y="0"/>
                  <a:pt x="5220000" y="65224"/>
                  <a:pt x="5220000" y="145681"/>
                </a:cubicBezTo>
                <a:lnTo>
                  <a:pt x="5220000" y="152218"/>
                </a:lnTo>
                <a:lnTo>
                  <a:pt x="4332702" y="152218"/>
                </a:lnTo>
                <a:lnTo>
                  <a:pt x="3407298" y="152218"/>
                </a:lnTo>
                <a:lnTo>
                  <a:pt x="2700000" y="152218"/>
                </a:lnTo>
                <a:lnTo>
                  <a:pt x="2520000" y="152218"/>
                </a:lnTo>
                <a:lnTo>
                  <a:pt x="1812702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311602" y="2369022"/>
            <a:ext cx="5220000" cy="152218"/>
          </a:xfrm>
          <a:custGeom>
            <a:avLst/>
            <a:gdLst>
              <a:gd name="connsiteX0" fmla="*/ 145681 w 5220000"/>
              <a:gd name="connsiteY0" fmla="*/ 0 h 152218"/>
              <a:gd name="connsiteX1" fmla="*/ 1032979 w 5220000"/>
              <a:gd name="connsiteY1" fmla="*/ 0 h 152218"/>
              <a:gd name="connsiteX2" fmla="*/ 1958383 w 5220000"/>
              <a:gd name="connsiteY2" fmla="*/ 0 h 152218"/>
              <a:gd name="connsiteX3" fmla="*/ 2374319 w 5220000"/>
              <a:gd name="connsiteY3" fmla="*/ 0 h 152218"/>
              <a:gd name="connsiteX4" fmla="*/ 2845681 w 5220000"/>
              <a:gd name="connsiteY4" fmla="*/ 0 h 152218"/>
              <a:gd name="connsiteX5" fmla="*/ 3261617 w 5220000"/>
              <a:gd name="connsiteY5" fmla="*/ 0 h 152218"/>
              <a:gd name="connsiteX6" fmla="*/ 4187021 w 5220000"/>
              <a:gd name="connsiteY6" fmla="*/ 0 h 152218"/>
              <a:gd name="connsiteX7" fmla="*/ 5074319 w 5220000"/>
              <a:gd name="connsiteY7" fmla="*/ 0 h 152218"/>
              <a:gd name="connsiteX8" fmla="*/ 5220000 w 5220000"/>
              <a:gd name="connsiteY8" fmla="*/ 145681 h 152218"/>
              <a:gd name="connsiteX9" fmla="*/ 5220000 w 5220000"/>
              <a:gd name="connsiteY9" fmla="*/ 152218 h 152218"/>
              <a:gd name="connsiteX10" fmla="*/ 4332702 w 5220000"/>
              <a:gd name="connsiteY10" fmla="*/ 152218 h 152218"/>
              <a:gd name="connsiteX11" fmla="*/ 3407298 w 5220000"/>
              <a:gd name="connsiteY11" fmla="*/ 152218 h 152218"/>
              <a:gd name="connsiteX12" fmla="*/ 2700000 w 5220000"/>
              <a:gd name="connsiteY12" fmla="*/ 152218 h 152218"/>
              <a:gd name="connsiteX13" fmla="*/ 2520000 w 5220000"/>
              <a:gd name="connsiteY13" fmla="*/ 152218 h 152218"/>
              <a:gd name="connsiteX14" fmla="*/ 1812702 w 5220000"/>
              <a:gd name="connsiteY14" fmla="*/ 152218 h 152218"/>
              <a:gd name="connsiteX15" fmla="*/ 887298 w 5220000"/>
              <a:gd name="connsiteY15" fmla="*/ 152218 h 152218"/>
              <a:gd name="connsiteX16" fmla="*/ 0 w 5220000"/>
              <a:gd name="connsiteY16" fmla="*/ 152218 h 152218"/>
              <a:gd name="connsiteX17" fmla="*/ 0 w 5220000"/>
              <a:gd name="connsiteY17" fmla="*/ 145681 h 152218"/>
              <a:gd name="connsiteX18" fmla="*/ 145681 w 5220000"/>
              <a:gd name="connsiteY18" fmla="*/ 0 h 152218"/>
            </a:gdLst>
            <a:ahLst/>
            <a:cxnLst/>
            <a:rect l="l" t="t" r="r" b="b"/>
            <a:pathLst>
              <a:path w="5220000" h="152218">
                <a:moveTo>
                  <a:pt x="145681" y="0"/>
                </a:moveTo>
                <a:lnTo>
                  <a:pt x="1032979" y="0"/>
                </a:lnTo>
                <a:lnTo>
                  <a:pt x="1958383" y="0"/>
                </a:lnTo>
                <a:lnTo>
                  <a:pt x="2374319" y="0"/>
                </a:lnTo>
                <a:lnTo>
                  <a:pt x="2845681" y="0"/>
                </a:lnTo>
                <a:lnTo>
                  <a:pt x="3261617" y="0"/>
                </a:lnTo>
                <a:lnTo>
                  <a:pt x="4187021" y="0"/>
                </a:lnTo>
                <a:lnTo>
                  <a:pt x="5074319" y="0"/>
                </a:lnTo>
                <a:cubicBezTo>
                  <a:pt x="5154776" y="0"/>
                  <a:pt x="5220000" y="65224"/>
                  <a:pt x="5220000" y="145681"/>
                </a:cubicBezTo>
                <a:lnTo>
                  <a:pt x="5220000" y="152218"/>
                </a:lnTo>
                <a:lnTo>
                  <a:pt x="4332702" y="152218"/>
                </a:lnTo>
                <a:lnTo>
                  <a:pt x="3407298" y="152218"/>
                </a:lnTo>
                <a:lnTo>
                  <a:pt x="2700000" y="152218"/>
                </a:lnTo>
                <a:lnTo>
                  <a:pt x="2520000" y="152218"/>
                </a:lnTo>
                <a:lnTo>
                  <a:pt x="1812702" y="152218"/>
                </a:lnTo>
                <a:lnTo>
                  <a:pt x="887298" y="152218"/>
                </a:lnTo>
                <a:lnTo>
                  <a:pt x="0" y="152218"/>
                </a:lnTo>
                <a:lnTo>
                  <a:pt x="0" y="145681"/>
                </a:lnTo>
                <a:cubicBezTo>
                  <a:pt x="0" y="65224"/>
                  <a:pt x="65224" y="0"/>
                  <a:pt x="145681" y="0"/>
                </a:cubicBez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技能竞赛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8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0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293757" y="3801830"/>
            <a:ext cx="1491343" cy="1554544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1383" y="4396854"/>
            <a:ext cx="5346819" cy="148453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611446" y="4133850"/>
            <a:ext cx="876034" cy="83153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>
            <p:custDataLst>
              <p:tags r:id="rId2"/>
            </p:custDataLst>
          </p:nvPr>
        </p:nvSpPr>
        <p:spPr>
          <a:xfrm>
            <a:off x="576655" y="5084541"/>
            <a:ext cx="450198" cy="45019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139700" sx="102000" sy="102000" algn="ctr" rotWithShape="0">
              <a:schemeClr val="accent1">
                <a:alpha val="21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>
            <p:custDataLst>
              <p:tags r:id="rId3"/>
            </p:custDataLst>
          </p:nvPr>
        </p:nvSpPr>
        <p:spPr>
          <a:xfrm>
            <a:off x="3396465" y="5084541"/>
            <a:ext cx="450198" cy="450198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139700" sx="102000" sy="102000" algn="ctr" rotWithShape="0">
              <a:schemeClr val="accent1">
                <a:alpha val="21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>
            <p:custDataLst>
              <p:tags r:id="rId4"/>
            </p:custDataLst>
          </p:nvPr>
        </p:nvSpPr>
        <p:spPr>
          <a:xfrm>
            <a:off x="4710778" y="5188102"/>
            <a:ext cx="742969" cy="2619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17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2025.2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335544" y="2275739"/>
            <a:ext cx="5913535" cy="20099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0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谢谢大家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一、盈利能力基础指标解析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399" y="1692573"/>
            <a:ext cx="3529009" cy="3856172"/>
          </a:xfrm>
          <a:prstGeom prst="roundRect">
            <a:avLst>
              <a:gd name="adj" fmla="val 435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61794" y="1977042"/>
            <a:ext cx="3126218" cy="34470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毛利率 =（营业收入 - 营业成本）/ 营业收入 ×100%，反映产品竞争力。例如，某企业毛利率为30%，表明其产品在市场中具有一定的竞争力，但仍有提升空间。
行业对比：不同行业毛利率差异显著，如白酒行业毛利率普遍在80%以上，而超市行业仅为20%- 25%。
企业应用：企业可通过优化成本结构、提高产品附加值等方式提升毛利率，增强盈利能力。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30718" y="1690246"/>
            <a:ext cx="3188370" cy="276999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841880" y="1690246"/>
            <a:ext cx="3166047" cy="28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毛利率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25145" y="1692573"/>
            <a:ext cx="3529009" cy="3856172"/>
          </a:xfrm>
          <a:prstGeom prst="roundRect">
            <a:avLst>
              <a:gd name="adj" fmla="val 435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26540" y="1977042"/>
            <a:ext cx="3126218" cy="34470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净利率 = 净利润 / 营业收入 ×100%，体现综合盈利能力。例如，某企业净利率为10%，表明其在扣除所有费用后，每100元营业收入可获得10元净利润。
净利润口径：净利润取“归属母公司净利润”还是“扣非净利润”会影响指标结果。例如，扣非净利润更能反映企业核心业务的盈利能力。
企业应用：企业需关注净利润的稳定性和可持续性，通过控制成本、优化费用结构等方式提升净利率。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495464" y="1690246"/>
            <a:ext cx="3188370" cy="276999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06626" y="1690246"/>
            <a:ext cx="3166047" cy="28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净利率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989891" y="1692573"/>
            <a:ext cx="3529009" cy="3856172"/>
          </a:xfrm>
          <a:prstGeom prst="roundRect">
            <a:avLst>
              <a:gd name="adj" fmla="val 4354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171372" y="1977041"/>
            <a:ext cx="3166047" cy="344701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ROE = 净利润 / 平均净资产 ×100%，是巴菲特最关注的指标。例如，某企业ROE为15%，表明其净资产收益率较高，具有较强的盈利能力。
行业对比：不同行业ROE差异较大，如互联网企业ROE较高，而传统制造业相对较低。
企业应用：企业可通过提高净利润、优化资产结构等方式提升ROE，增强股东回报。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160210" y="1690246"/>
            <a:ext cx="3188370" cy="276999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171372" y="1690246"/>
            <a:ext cx="3166047" cy="2867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ROE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核心指标矩阵</a:t>
            </a:r>
            <a:endParaRPr kumimoji="1" lang="zh-CN" altLang="en-US"/>
          </a:p>
        </p:txBody>
      </p:sp>
      <p:grpSp>
        <p:nvGrpSpPr>
          <p:cNvPr id="16" name="组合 15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7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8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4848501" flipH="1">
            <a:off x="232514" y="3702833"/>
            <a:ext cx="3202425" cy="3113670"/>
          </a:xfrm>
          <a:custGeom>
            <a:avLst/>
            <a:gdLst/>
            <a:ahLst/>
            <a:cxnLst/>
            <a:rect l="0" t="0" r="0" b="0"/>
            <a:pathLst>
              <a:path w="5649796" h="5493213">
                <a:moveTo>
                  <a:pt x="2893873" y="2727"/>
                </a:moveTo>
                <a:cubicBezTo>
                  <a:pt x="2014456" y="111853"/>
                  <a:pt x="1103179" y="540557"/>
                  <a:pt x="501243" y="1128323"/>
                </a:cubicBezTo>
                <a:cubicBezTo>
                  <a:pt x="348365" y="1277603"/>
                  <a:pt x="231618" y="1420873"/>
                  <a:pt x="170957" y="1533644"/>
                </a:cubicBezTo>
                <a:cubicBezTo>
                  <a:pt x="141964" y="1587544"/>
                  <a:pt x="99347" y="1664696"/>
                  <a:pt x="76254" y="1705094"/>
                </a:cubicBezTo>
                <a:cubicBezTo>
                  <a:pt x="26585" y="1791980"/>
                  <a:pt x="1821" y="1912468"/>
                  <a:pt x="714" y="2072641"/>
                </a:cubicBezTo>
                <a:cubicBezTo>
                  <a:pt x="0" y="2175895"/>
                  <a:pt x="3341" y="2191488"/>
                  <a:pt x="42180" y="2266173"/>
                </a:cubicBezTo>
                <a:cubicBezTo>
                  <a:pt x="104394" y="2385806"/>
                  <a:pt x="208976" y="2482428"/>
                  <a:pt x="344125" y="2545138"/>
                </a:cubicBezTo>
                <a:cubicBezTo>
                  <a:pt x="503622" y="2619145"/>
                  <a:pt x="690123" y="2670490"/>
                  <a:pt x="858052" y="2686624"/>
                </a:cubicBezTo>
                <a:cubicBezTo>
                  <a:pt x="1163919" y="2716011"/>
                  <a:pt x="1392354" y="2847686"/>
                  <a:pt x="1581085" y="3103396"/>
                </a:cubicBezTo>
                <a:cubicBezTo>
                  <a:pt x="1759179" y="3344694"/>
                  <a:pt x="1819176" y="3467915"/>
                  <a:pt x="2083079" y="4134393"/>
                </a:cubicBezTo>
                <a:cubicBezTo>
                  <a:pt x="2170203" y="4354421"/>
                  <a:pt x="2280480" y="4614453"/>
                  <a:pt x="2328141" y="4712243"/>
                </a:cubicBezTo>
                <a:cubicBezTo>
                  <a:pt x="2529878" y="5126170"/>
                  <a:pt x="2744221" y="5354875"/>
                  <a:pt x="3024704" y="5455477"/>
                </a:cubicBezTo>
                <a:cubicBezTo>
                  <a:pt x="3128826" y="5492824"/>
                  <a:pt x="3132608" y="5493212"/>
                  <a:pt x="3329504" y="5486744"/>
                </a:cubicBezTo>
                <a:cubicBezTo>
                  <a:pt x="3629021" y="5476905"/>
                  <a:pt x="3833895" y="5426395"/>
                  <a:pt x="4100373" y="5296691"/>
                </a:cubicBezTo>
                <a:cubicBezTo>
                  <a:pt x="4531529" y="5086833"/>
                  <a:pt x="4999455" y="4649642"/>
                  <a:pt x="5196837" y="4272247"/>
                </a:cubicBezTo>
                <a:cubicBezTo>
                  <a:pt x="5231012" y="4206905"/>
                  <a:pt x="5288222" y="4106244"/>
                  <a:pt x="5323970" y="4048555"/>
                </a:cubicBezTo>
                <a:cubicBezTo>
                  <a:pt x="5359719" y="3990867"/>
                  <a:pt x="5408443" y="3887997"/>
                  <a:pt x="5432245" y="3819955"/>
                </a:cubicBezTo>
                <a:cubicBezTo>
                  <a:pt x="5456048" y="3751913"/>
                  <a:pt x="5501698" y="3627008"/>
                  <a:pt x="5533689" y="3542389"/>
                </a:cubicBezTo>
                <a:cubicBezTo>
                  <a:pt x="5626372" y="3297235"/>
                  <a:pt x="5648576" y="3132784"/>
                  <a:pt x="5649237" y="2686593"/>
                </a:cubicBezTo>
                <a:cubicBezTo>
                  <a:pt x="5649795" y="2310090"/>
                  <a:pt x="5648387" y="2296090"/>
                  <a:pt x="5584746" y="2045243"/>
                </a:cubicBezTo>
                <a:cubicBezTo>
                  <a:pt x="5459694" y="1552338"/>
                  <a:pt x="5192801" y="1084804"/>
                  <a:pt x="4825019" y="714380"/>
                </a:cubicBezTo>
                <a:cubicBezTo>
                  <a:pt x="4598482" y="486217"/>
                  <a:pt x="4398324" y="341501"/>
                  <a:pt x="4111035" y="198165"/>
                </a:cubicBezTo>
                <a:cubicBezTo>
                  <a:pt x="3833688" y="59789"/>
                  <a:pt x="3597551" y="8993"/>
                  <a:pt x="3201203" y="2446"/>
                </a:cubicBezTo>
                <a:cubicBezTo>
                  <a:pt x="3053127" y="0"/>
                  <a:pt x="2914828" y="126"/>
                  <a:pt x="2893873" y="2727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5056108" y="1580094"/>
            <a:ext cx="315934" cy="31593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rot="16200000" flipH="1">
            <a:off x="1363423" y="2204086"/>
            <a:ext cx="320913" cy="320913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5400000">
            <a:off x="1894137" y="1376935"/>
            <a:ext cx="3565303" cy="4334030"/>
          </a:xfrm>
          <a:prstGeom prst="round2SameRect">
            <a:avLst>
              <a:gd name="adj1" fmla="val 7846"/>
              <a:gd name="adj2" fmla="val 0"/>
            </a:avLst>
          </a:prstGeom>
          <a:solidFill>
            <a:srgbClr val="FFFFFF">
              <a:alpha val="100000"/>
            </a:srgbClr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50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1363423" y="1580091"/>
            <a:ext cx="3694143" cy="629504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833727" y="2524999"/>
            <a:ext cx="3694143" cy="26623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成本费用利润率 = 利润总额 / 成本费用总额，反映企业成本费用的利用效果。例如，某企业成本费用利润率为30%，表明其成本费用控制较好，盈利能力较强。
行业对比：不同行业成本费用利润率差异显著，如金融行业较高，而制造业相对较低。
企业应用：企业可通过优化成本结构、提高运营效率等方式提升成本费用利润率。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802755" y="1598332"/>
            <a:ext cx="3070507" cy="579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9525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成本费用利润率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028182" y="1580094"/>
            <a:ext cx="315934" cy="315933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16200000" flipH="1">
            <a:off x="6335496" y="2204086"/>
            <a:ext cx="320913" cy="320913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>
            <a:off x="6866211" y="1376935"/>
            <a:ext cx="3565303" cy="4334031"/>
          </a:xfrm>
          <a:prstGeom prst="round2SameRect">
            <a:avLst>
              <a:gd name="adj1" fmla="val 7846"/>
              <a:gd name="adj2" fmla="val 0"/>
            </a:avLst>
          </a:prstGeom>
          <a:solidFill>
            <a:srgbClr val="FFFFFF">
              <a:alpha val="100000"/>
            </a:srgbClr>
          </a:solidFill>
          <a:ln w="12700" cap="sq">
            <a:noFill/>
            <a:miter/>
          </a:ln>
          <a:effectLst>
            <a:outerShdw blurRad="63500" sx="102000" sy="102000" algn="ctr" rotWithShape="0">
              <a:schemeClr val="bg1">
                <a:lumMod val="50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6335497" y="1580091"/>
            <a:ext cx="3694143" cy="629504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805801" y="2524999"/>
            <a:ext cx="3694143" cy="266239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每股收益（EPS） = 净利润 / 普通股股数，反映每股股票的盈利能力。例如，某企业EPS为2元，表明每股股票可获得2元的净利润。
投资者关注：EPS是投资者关注的重要指标，直接影响股票价格。
企业应用：企业可通过提升净利润、优化股本结构等方式提升EPS，增强股东回报。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774829" y="1598332"/>
            <a:ext cx="3070507" cy="579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9525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每股收益（EPS）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21048501" flipH="1">
            <a:off x="10694444" y="3270532"/>
            <a:ext cx="1204713" cy="1171324"/>
          </a:xfrm>
          <a:custGeom>
            <a:avLst/>
            <a:gdLst/>
            <a:ahLst/>
            <a:cxnLst/>
            <a:rect l="0" t="0" r="0" b="0"/>
            <a:pathLst>
              <a:path w="5649796" h="5493213">
                <a:moveTo>
                  <a:pt x="2893873" y="2727"/>
                </a:moveTo>
                <a:cubicBezTo>
                  <a:pt x="2014456" y="111853"/>
                  <a:pt x="1103179" y="540557"/>
                  <a:pt x="501243" y="1128323"/>
                </a:cubicBezTo>
                <a:cubicBezTo>
                  <a:pt x="348365" y="1277603"/>
                  <a:pt x="231618" y="1420873"/>
                  <a:pt x="170957" y="1533644"/>
                </a:cubicBezTo>
                <a:cubicBezTo>
                  <a:pt x="141964" y="1587544"/>
                  <a:pt x="99347" y="1664696"/>
                  <a:pt x="76254" y="1705094"/>
                </a:cubicBezTo>
                <a:cubicBezTo>
                  <a:pt x="26585" y="1791980"/>
                  <a:pt x="1821" y="1912468"/>
                  <a:pt x="714" y="2072641"/>
                </a:cubicBezTo>
                <a:cubicBezTo>
                  <a:pt x="0" y="2175895"/>
                  <a:pt x="3341" y="2191488"/>
                  <a:pt x="42180" y="2266173"/>
                </a:cubicBezTo>
                <a:cubicBezTo>
                  <a:pt x="104394" y="2385806"/>
                  <a:pt x="208976" y="2482428"/>
                  <a:pt x="344125" y="2545138"/>
                </a:cubicBezTo>
                <a:cubicBezTo>
                  <a:pt x="503622" y="2619145"/>
                  <a:pt x="690123" y="2670490"/>
                  <a:pt x="858052" y="2686624"/>
                </a:cubicBezTo>
                <a:cubicBezTo>
                  <a:pt x="1163919" y="2716011"/>
                  <a:pt x="1392354" y="2847686"/>
                  <a:pt x="1581085" y="3103396"/>
                </a:cubicBezTo>
                <a:cubicBezTo>
                  <a:pt x="1759179" y="3344694"/>
                  <a:pt x="1819176" y="3467915"/>
                  <a:pt x="2083079" y="4134393"/>
                </a:cubicBezTo>
                <a:cubicBezTo>
                  <a:pt x="2170203" y="4354421"/>
                  <a:pt x="2280480" y="4614453"/>
                  <a:pt x="2328141" y="4712243"/>
                </a:cubicBezTo>
                <a:cubicBezTo>
                  <a:pt x="2529878" y="5126170"/>
                  <a:pt x="2744221" y="5354875"/>
                  <a:pt x="3024704" y="5455477"/>
                </a:cubicBezTo>
                <a:cubicBezTo>
                  <a:pt x="3128826" y="5492824"/>
                  <a:pt x="3132608" y="5493212"/>
                  <a:pt x="3329504" y="5486744"/>
                </a:cubicBezTo>
                <a:cubicBezTo>
                  <a:pt x="3629021" y="5476905"/>
                  <a:pt x="3833895" y="5426395"/>
                  <a:pt x="4100373" y="5296691"/>
                </a:cubicBezTo>
                <a:cubicBezTo>
                  <a:pt x="4531529" y="5086833"/>
                  <a:pt x="4999455" y="4649642"/>
                  <a:pt x="5196837" y="4272247"/>
                </a:cubicBezTo>
                <a:cubicBezTo>
                  <a:pt x="5231012" y="4206905"/>
                  <a:pt x="5288222" y="4106244"/>
                  <a:pt x="5323970" y="4048555"/>
                </a:cubicBezTo>
                <a:cubicBezTo>
                  <a:pt x="5359719" y="3990867"/>
                  <a:pt x="5408443" y="3887997"/>
                  <a:pt x="5432245" y="3819955"/>
                </a:cubicBezTo>
                <a:cubicBezTo>
                  <a:pt x="5456048" y="3751913"/>
                  <a:pt x="5501698" y="3627008"/>
                  <a:pt x="5533689" y="3542389"/>
                </a:cubicBezTo>
                <a:cubicBezTo>
                  <a:pt x="5626372" y="3297235"/>
                  <a:pt x="5648576" y="3132784"/>
                  <a:pt x="5649237" y="2686593"/>
                </a:cubicBezTo>
                <a:cubicBezTo>
                  <a:pt x="5649795" y="2310090"/>
                  <a:pt x="5648387" y="2296090"/>
                  <a:pt x="5584746" y="2045243"/>
                </a:cubicBezTo>
                <a:cubicBezTo>
                  <a:pt x="5459694" y="1552338"/>
                  <a:pt x="5192801" y="1084804"/>
                  <a:pt x="4825019" y="714380"/>
                </a:cubicBezTo>
                <a:cubicBezTo>
                  <a:pt x="4598482" y="486217"/>
                  <a:pt x="4398324" y="341501"/>
                  <a:pt x="4111035" y="198165"/>
                </a:cubicBezTo>
                <a:cubicBezTo>
                  <a:pt x="3833688" y="59789"/>
                  <a:pt x="3597551" y="8993"/>
                  <a:pt x="3201203" y="2446"/>
                </a:cubicBezTo>
                <a:cubicBezTo>
                  <a:pt x="3053127" y="0"/>
                  <a:pt x="2914828" y="126"/>
                  <a:pt x="2893873" y="2727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辅助指标</a:t>
            </a:r>
            <a:endParaRPr kumimoji="1" lang="zh-CN" altLang="en-US"/>
          </a:p>
        </p:txBody>
      </p:sp>
      <p:grpSp>
        <p:nvGrpSpPr>
          <p:cNvPr id="18" name="组合 17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19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0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二、利润质量深度诊断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H="1">
            <a:off x="3973974" y="2077761"/>
            <a:ext cx="2254737" cy="225473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0075" y="63005"/>
                </a:moveTo>
                <a:cubicBezTo>
                  <a:pt x="120000" y="59659"/>
                  <a:pt x="120000" y="59659"/>
                  <a:pt x="120000" y="59659"/>
                </a:cubicBezTo>
                <a:cubicBezTo>
                  <a:pt x="119489" y="52003"/>
                  <a:pt x="119489" y="52003"/>
                  <a:pt x="119489" y="52003"/>
                </a:cubicBezTo>
                <a:cubicBezTo>
                  <a:pt x="109168" y="50075"/>
                  <a:pt x="109168" y="50075"/>
                  <a:pt x="109168" y="50075"/>
                </a:cubicBezTo>
                <a:cubicBezTo>
                  <a:pt x="108771" y="48034"/>
                  <a:pt x="108204" y="45935"/>
                  <a:pt x="107523" y="43894"/>
                </a:cubicBezTo>
                <a:cubicBezTo>
                  <a:pt x="115576" y="36975"/>
                  <a:pt x="115576" y="36975"/>
                  <a:pt x="115576" y="36975"/>
                </a:cubicBezTo>
                <a:cubicBezTo>
                  <a:pt x="112230" y="30170"/>
                  <a:pt x="112230" y="30170"/>
                  <a:pt x="112230" y="30170"/>
                </a:cubicBezTo>
                <a:cubicBezTo>
                  <a:pt x="101795" y="32325"/>
                  <a:pt x="101795" y="32325"/>
                  <a:pt x="101795" y="32325"/>
                </a:cubicBezTo>
                <a:cubicBezTo>
                  <a:pt x="100491" y="30340"/>
                  <a:pt x="99073" y="28468"/>
                  <a:pt x="97542" y="26710"/>
                </a:cubicBezTo>
                <a:cubicBezTo>
                  <a:pt x="102192" y="17296"/>
                  <a:pt x="102192" y="17296"/>
                  <a:pt x="102192" y="17296"/>
                </a:cubicBezTo>
                <a:cubicBezTo>
                  <a:pt x="96408" y="12306"/>
                  <a:pt x="96408" y="12306"/>
                  <a:pt x="96408" y="12306"/>
                </a:cubicBezTo>
                <a:cubicBezTo>
                  <a:pt x="87788" y="18204"/>
                  <a:pt x="87788" y="18204"/>
                  <a:pt x="87788" y="18204"/>
                </a:cubicBezTo>
                <a:cubicBezTo>
                  <a:pt x="85973" y="17069"/>
                  <a:pt x="84102" y="15992"/>
                  <a:pt x="82230" y="15028"/>
                </a:cubicBezTo>
                <a:cubicBezTo>
                  <a:pt x="83024" y="4536"/>
                  <a:pt x="83024" y="4536"/>
                  <a:pt x="83024" y="4536"/>
                </a:cubicBezTo>
                <a:cubicBezTo>
                  <a:pt x="75765" y="2098"/>
                  <a:pt x="75765" y="2098"/>
                  <a:pt x="75765" y="2098"/>
                </a:cubicBezTo>
                <a:cubicBezTo>
                  <a:pt x="69981" y="10831"/>
                  <a:pt x="69981" y="10831"/>
                  <a:pt x="69981" y="10831"/>
                </a:cubicBezTo>
                <a:cubicBezTo>
                  <a:pt x="67712" y="10378"/>
                  <a:pt x="65330" y="10094"/>
                  <a:pt x="63005" y="9924"/>
                </a:cubicBezTo>
                <a:cubicBezTo>
                  <a:pt x="59659" y="0"/>
                  <a:pt x="59659" y="0"/>
                  <a:pt x="59659" y="0"/>
                </a:cubicBezTo>
                <a:cubicBezTo>
                  <a:pt x="52060" y="510"/>
                  <a:pt x="52060" y="510"/>
                  <a:pt x="52060" y="510"/>
                </a:cubicBezTo>
                <a:cubicBezTo>
                  <a:pt x="50132" y="10831"/>
                  <a:pt x="50132" y="10831"/>
                  <a:pt x="50132" y="10831"/>
                </a:cubicBezTo>
                <a:cubicBezTo>
                  <a:pt x="48034" y="11228"/>
                  <a:pt x="45935" y="11795"/>
                  <a:pt x="43894" y="12476"/>
                </a:cubicBezTo>
                <a:cubicBezTo>
                  <a:pt x="37032" y="4423"/>
                  <a:pt x="37032" y="4423"/>
                  <a:pt x="37032" y="4423"/>
                </a:cubicBezTo>
                <a:cubicBezTo>
                  <a:pt x="30170" y="7769"/>
                  <a:pt x="30170" y="7769"/>
                  <a:pt x="30170" y="7769"/>
                </a:cubicBezTo>
                <a:cubicBezTo>
                  <a:pt x="32325" y="18204"/>
                  <a:pt x="32325" y="18204"/>
                  <a:pt x="32325" y="18204"/>
                </a:cubicBezTo>
                <a:cubicBezTo>
                  <a:pt x="30340" y="19508"/>
                  <a:pt x="28468" y="20926"/>
                  <a:pt x="26710" y="22457"/>
                </a:cubicBezTo>
                <a:cubicBezTo>
                  <a:pt x="17296" y="17807"/>
                  <a:pt x="17296" y="17807"/>
                  <a:pt x="17296" y="17807"/>
                </a:cubicBezTo>
                <a:cubicBezTo>
                  <a:pt x="12306" y="23591"/>
                  <a:pt x="12306" y="23591"/>
                  <a:pt x="12306" y="23591"/>
                </a:cubicBezTo>
                <a:cubicBezTo>
                  <a:pt x="18260" y="32211"/>
                  <a:pt x="18260" y="32211"/>
                  <a:pt x="18260" y="32211"/>
                </a:cubicBezTo>
                <a:cubicBezTo>
                  <a:pt x="17069" y="34026"/>
                  <a:pt x="15992" y="35897"/>
                  <a:pt x="15028" y="37769"/>
                </a:cubicBezTo>
                <a:cubicBezTo>
                  <a:pt x="4593" y="36975"/>
                  <a:pt x="4593" y="36975"/>
                  <a:pt x="4593" y="36975"/>
                </a:cubicBezTo>
                <a:cubicBezTo>
                  <a:pt x="2098" y="44234"/>
                  <a:pt x="2098" y="44234"/>
                  <a:pt x="2098" y="44234"/>
                </a:cubicBezTo>
                <a:cubicBezTo>
                  <a:pt x="10888" y="50018"/>
                  <a:pt x="10888" y="50018"/>
                  <a:pt x="10888" y="50018"/>
                </a:cubicBezTo>
                <a:cubicBezTo>
                  <a:pt x="10378" y="52344"/>
                  <a:pt x="10094" y="54669"/>
                  <a:pt x="9924" y="56994"/>
                </a:cubicBezTo>
                <a:cubicBezTo>
                  <a:pt x="0" y="60340"/>
                  <a:pt x="0" y="60340"/>
                  <a:pt x="0" y="60340"/>
                </a:cubicBezTo>
                <a:cubicBezTo>
                  <a:pt x="510" y="67939"/>
                  <a:pt x="510" y="67939"/>
                  <a:pt x="510" y="67939"/>
                </a:cubicBezTo>
                <a:cubicBezTo>
                  <a:pt x="10831" y="69924"/>
                  <a:pt x="10831" y="69924"/>
                  <a:pt x="10831" y="69924"/>
                </a:cubicBezTo>
                <a:cubicBezTo>
                  <a:pt x="11285" y="71965"/>
                  <a:pt x="11795" y="74064"/>
                  <a:pt x="12533" y="76105"/>
                </a:cubicBezTo>
                <a:cubicBezTo>
                  <a:pt x="4423" y="82967"/>
                  <a:pt x="4423" y="82967"/>
                  <a:pt x="4423" y="82967"/>
                </a:cubicBezTo>
                <a:cubicBezTo>
                  <a:pt x="7826" y="89829"/>
                  <a:pt x="7826" y="89829"/>
                  <a:pt x="7826" y="89829"/>
                </a:cubicBezTo>
                <a:cubicBezTo>
                  <a:pt x="18204" y="87674"/>
                  <a:pt x="18204" y="87674"/>
                  <a:pt x="18204" y="87674"/>
                </a:cubicBezTo>
                <a:cubicBezTo>
                  <a:pt x="19508" y="89659"/>
                  <a:pt x="20926" y="91531"/>
                  <a:pt x="22514" y="93289"/>
                </a:cubicBezTo>
                <a:cubicBezTo>
                  <a:pt x="17807" y="102703"/>
                  <a:pt x="17807" y="102703"/>
                  <a:pt x="17807" y="102703"/>
                </a:cubicBezTo>
                <a:cubicBezTo>
                  <a:pt x="23591" y="107693"/>
                  <a:pt x="23591" y="107693"/>
                  <a:pt x="23591" y="107693"/>
                </a:cubicBezTo>
                <a:cubicBezTo>
                  <a:pt x="32268" y="101739"/>
                  <a:pt x="32268" y="101739"/>
                  <a:pt x="32268" y="101739"/>
                </a:cubicBezTo>
                <a:cubicBezTo>
                  <a:pt x="34026" y="102930"/>
                  <a:pt x="35897" y="104007"/>
                  <a:pt x="37826" y="104971"/>
                </a:cubicBezTo>
                <a:cubicBezTo>
                  <a:pt x="37032" y="115406"/>
                  <a:pt x="37032" y="115406"/>
                  <a:pt x="37032" y="115406"/>
                </a:cubicBezTo>
                <a:cubicBezTo>
                  <a:pt x="44234" y="117901"/>
                  <a:pt x="44234" y="117901"/>
                  <a:pt x="44234" y="117901"/>
                </a:cubicBezTo>
                <a:cubicBezTo>
                  <a:pt x="50018" y="109168"/>
                  <a:pt x="50018" y="109168"/>
                  <a:pt x="50018" y="109168"/>
                </a:cubicBezTo>
                <a:cubicBezTo>
                  <a:pt x="52344" y="109621"/>
                  <a:pt x="54669" y="109905"/>
                  <a:pt x="56994" y="110075"/>
                </a:cubicBezTo>
                <a:cubicBezTo>
                  <a:pt x="60340" y="120000"/>
                  <a:pt x="60340" y="120000"/>
                  <a:pt x="60340" y="120000"/>
                </a:cubicBezTo>
                <a:cubicBezTo>
                  <a:pt x="67996" y="119489"/>
                  <a:pt x="67996" y="119489"/>
                  <a:pt x="67996" y="119489"/>
                </a:cubicBezTo>
                <a:cubicBezTo>
                  <a:pt x="69924" y="109168"/>
                  <a:pt x="69924" y="109168"/>
                  <a:pt x="69924" y="109168"/>
                </a:cubicBezTo>
                <a:cubicBezTo>
                  <a:pt x="71965" y="108771"/>
                  <a:pt x="74064" y="108204"/>
                  <a:pt x="76105" y="107523"/>
                </a:cubicBezTo>
                <a:cubicBezTo>
                  <a:pt x="83024" y="115576"/>
                  <a:pt x="83024" y="115576"/>
                  <a:pt x="83024" y="115576"/>
                </a:cubicBezTo>
                <a:cubicBezTo>
                  <a:pt x="89829" y="112230"/>
                  <a:pt x="89829" y="112230"/>
                  <a:pt x="89829" y="112230"/>
                </a:cubicBezTo>
                <a:cubicBezTo>
                  <a:pt x="87674" y="101795"/>
                  <a:pt x="87674" y="101795"/>
                  <a:pt x="87674" y="101795"/>
                </a:cubicBezTo>
                <a:cubicBezTo>
                  <a:pt x="89659" y="100491"/>
                  <a:pt x="91531" y="99073"/>
                  <a:pt x="93289" y="97485"/>
                </a:cubicBezTo>
                <a:cubicBezTo>
                  <a:pt x="102703" y="102192"/>
                  <a:pt x="102703" y="102192"/>
                  <a:pt x="102703" y="102192"/>
                </a:cubicBezTo>
                <a:cubicBezTo>
                  <a:pt x="107693" y="96408"/>
                  <a:pt x="107693" y="96408"/>
                  <a:pt x="107693" y="96408"/>
                </a:cubicBezTo>
                <a:cubicBezTo>
                  <a:pt x="101795" y="87731"/>
                  <a:pt x="101795" y="87731"/>
                  <a:pt x="101795" y="87731"/>
                </a:cubicBezTo>
                <a:cubicBezTo>
                  <a:pt x="102986" y="85973"/>
                  <a:pt x="104007" y="84102"/>
                  <a:pt x="104971" y="82230"/>
                </a:cubicBezTo>
                <a:cubicBezTo>
                  <a:pt x="115463" y="82967"/>
                  <a:pt x="115463" y="82967"/>
                  <a:pt x="115463" y="82967"/>
                </a:cubicBezTo>
                <a:cubicBezTo>
                  <a:pt x="117901" y="75765"/>
                  <a:pt x="117901" y="75765"/>
                  <a:pt x="117901" y="75765"/>
                </a:cubicBezTo>
                <a:cubicBezTo>
                  <a:pt x="109168" y="69981"/>
                  <a:pt x="109168" y="69981"/>
                  <a:pt x="109168" y="69981"/>
                </a:cubicBezTo>
                <a:cubicBezTo>
                  <a:pt x="109621" y="67655"/>
                  <a:pt x="109905" y="65330"/>
                  <a:pt x="110075" y="63005"/>
                </a:cubicBezTo>
                <a:close/>
                <a:moveTo>
                  <a:pt x="77013" y="94650"/>
                </a:moveTo>
                <a:cubicBezTo>
                  <a:pt x="57844" y="104007"/>
                  <a:pt x="34763" y="96124"/>
                  <a:pt x="25349" y="76956"/>
                </a:cubicBezTo>
                <a:cubicBezTo>
                  <a:pt x="15992" y="57844"/>
                  <a:pt x="23875" y="34763"/>
                  <a:pt x="43043" y="25349"/>
                </a:cubicBezTo>
                <a:cubicBezTo>
                  <a:pt x="62155" y="15992"/>
                  <a:pt x="85293" y="23875"/>
                  <a:pt x="94650" y="43043"/>
                </a:cubicBezTo>
                <a:cubicBezTo>
                  <a:pt x="104007" y="62155"/>
                  <a:pt x="96124" y="85236"/>
                  <a:pt x="77013" y="9465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flipH="1">
            <a:off x="5921367" y="3131503"/>
            <a:ext cx="1960816" cy="196081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152" y="70434"/>
                </a:moveTo>
                <a:cubicBezTo>
                  <a:pt x="120000" y="62869"/>
                  <a:pt x="120000" y="62869"/>
                  <a:pt x="120000" y="62869"/>
                </a:cubicBezTo>
                <a:cubicBezTo>
                  <a:pt x="110217" y="59086"/>
                  <a:pt x="110217" y="59086"/>
                  <a:pt x="110217" y="59086"/>
                </a:cubicBezTo>
                <a:cubicBezTo>
                  <a:pt x="110152" y="57000"/>
                  <a:pt x="110021" y="54847"/>
                  <a:pt x="109695" y="52695"/>
                </a:cubicBezTo>
                <a:cubicBezTo>
                  <a:pt x="118891" y="47347"/>
                  <a:pt x="118891" y="47347"/>
                  <a:pt x="118891" y="47347"/>
                </a:cubicBezTo>
                <a:cubicBezTo>
                  <a:pt x="116804" y="40043"/>
                  <a:pt x="116804" y="40043"/>
                  <a:pt x="116804" y="40043"/>
                </a:cubicBezTo>
                <a:cubicBezTo>
                  <a:pt x="106173" y="40304"/>
                  <a:pt x="106173" y="40304"/>
                  <a:pt x="106173" y="40304"/>
                </a:cubicBezTo>
                <a:cubicBezTo>
                  <a:pt x="105260" y="38086"/>
                  <a:pt x="104152" y="36000"/>
                  <a:pt x="102913" y="33978"/>
                </a:cubicBezTo>
                <a:cubicBezTo>
                  <a:pt x="109239" y="25565"/>
                  <a:pt x="109239" y="25565"/>
                  <a:pt x="109239" y="25565"/>
                </a:cubicBezTo>
                <a:cubicBezTo>
                  <a:pt x="104478" y="19630"/>
                  <a:pt x="104478" y="19630"/>
                  <a:pt x="104478" y="19630"/>
                </a:cubicBezTo>
                <a:cubicBezTo>
                  <a:pt x="94891" y="23869"/>
                  <a:pt x="94891" y="23869"/>
                  <a:pt x="94891" y="23869"/>
                </a:cubicBezTo>
                <a:cubicBezTo>
                  <a:pt x="93326" y="22434"/>
                  <a:pt x="91695" y="21000"/>
                  <a:pt x="89934" y="19760"/>
                </a:cubicBezTo>
                <a:cubicBezTo>
                  <a:pt x="92608" y="9586"/>
                  <a:pt x="92608" y="9586"/>
                  <a:pt x="92608" y="9586"/>
                </a:cubicBezTo>
                <a:cubicBezTo>
                  <a:pt x="85956" y="5869"/>
                  <a:pt x="85956" y="5869"/>
                  <a:pt x="85956" y="5869"/>
                </a:cubicBezTo>
                <a:cubicBezTo>
                  <a:pt x="78652" y="13434"/>
                  <a:pt x="78652" y="13434"/>
                  <a:pt x="78652" y="13434"/>
                </a:cubicBezTo>
                <a:cubicBezTo>
                  <a:pt x="76500" y="12586"/>
                  <a:pt x="74282" y="11804"/>
                  <a:pt x="71934" y="11282"/>
                </a:cubicBezTo>
                <a:cubicBezTo>
                  <a:pt x="70434" y="847"/>
                  <a:pt x="70434" y="847"/>
                  <a:pt x="70434" y="847"/>
                </a:cubicBezTo>
                <a:cubicBezTo>
                  <a:pt x="62869" y="0"/>
                  <a:pt x="62869" y="0"/>
                  <a:pt x="62869" y="0"/>
                </a:cubicBezTo>
                <a:cubicBezTo>
                  <a:pt x="59086" y="9847"/>
                  <a:pt x="59086" y="9847"/>
                  <a:pt x="59086" y="9847"/>
                </a:cubicBezTo>
                <a:cubicBezTo>
                  <a:pt x="57000" y="9847"/>
                  <a:pt x="54847" y="10043"/>
                  <a:pt x="52695" y="10369"/>
                </a:cubicBezTo>
                <a:cubicBezTo>
                  <a:pt x="47347" y="1108"/>
                  <a:pt x="47347" y="1108"/>
                  <a:pt x="47347" y="1108"/>
                </a:cubicBezTo>
                <a:cubicBezTo>
                  <a:pt x="39978" y="3195"/>
                  <a:pt x="39978" y="3195"/>
                  <a:pt x="39978" y="3195"/>
                </a:cubicBezTo>
                <a:cubicBezTo>
                  <a:pt x="40239" y="13891"/>
                  <a:pt x="40239" y="13891"/>
                  <a:pt x="40239" y="13891"/>
                </a:cubicBezTo>
                <a:cubicBezTo>
                  <a:pt x="38086" y="14804"/>
                  <a:pt x="36000" y="15913"/>
                  <a:pt x="33978" y="17086"/>
                </a:cubicBezTo>
                <a:cubicBezTo>
                  <a:pt x="25565" y="10826"/>
                  <a:pt x="25565" y="10826"/>
                  <a:pt x="25565" y="10826"/>
                </a:cubicBezTo>
                <a:cubicBezTo>
                  <a:pt x="19630" y="15586"/>
                  <a:pt x="19630" y="15586"/>
                  <a:pt x="19630" y="15586"/>
                </a:cubicBezTo>
                <a:cubicBezTo>
                  <a:pt x="23869" y="25173"/>
                  <a:pt x="23869" y="25173"/>
                  <a:pt x="23869" y="25173"/>
                </a:cubicBezTo>
                <a:cubicBezTo>
                  <a:pt x="22369" y="26739"/>
                  <a:pt x="21000" y="28369"/>
                  <a:pt x="19760" y="30065"/>
                </a:cubicBezTo>
                <a:cubicBezTo>
                  <a:pt x="9586" y="27391"/>
                  <a:pt x="9586" y="27391"/>
                  <a:pt x="9586" y="27391"/>
                </a:cubicBezTo>
                <a:cubicBezTo>
                  <a:pt x="5804" y="34043"/>
                  <a:pt x="5804" y="34043"/>
                  <a:pt x="5804" y="34043"/>
                </a:cubicBezTo>
                <a:cubicBezTo>
                  <a:pt x="13434" y="41347"/>
                  <a:pt x="13434" y="41347"/>
                  <a:pt x="13434" y="41347"/>
                </a:cubicBezTo>
                <a:cubicBezTo>
                  <a:pt x="12521" y="43565"/>
                  <a:pt x="11804" y="45782"/>
                  <a:pt x="11282" y="48065"/>
                </a:cubicBezTo>
                <a:cubicBezTo>
                  <a:pt x="847" y="49565"/>
                  <a:pt x="847" y="49565"/>
                  <a:pt x="847" y="49565"/>
                </a:cubicBezTo>
                <a:cubicBezTo>
                  <a:pt x="0" y="57195"/>
                  <a:pt x="0" y="57195"/>
                  <a:pt x="0" y="57195"/>
                </a:cubicBezTo>
                <a:cubicBezTo>
                  <a:pt x="9847" y="60913"/>
                  <a:pt x="9847" y="60913"/>
                  <a:pt x="9847" y="60913"/>
                </a:cubicBezTo>
                <a:cubicBezTo>
                  <a:pt x="9847" y="63065"/>
                  <a:pt x="10043" y="65217"/>
                  <a:pt x="10369" y="67304"/>
                </a:cubicBezTo>
                <a:cubicBezTo>
                  <a:pt x="1108" y="72717"/>
                  <a:pt x="1108" y="72717"/>
                  <a:pt x="1108" y="72717"/>
                </a:cubicBezTo>
                <a:cubicBezTo>
                  <a:pt x="3195" y="80021"/>
                  <a:pt x="3195" y="80021"/>
                  <a:pt x="3195" y="80021"/>
                </a:cubicBezTo>
                <a:cubicBezTo>
                  <a:pt x="13826" y="79760"/>
                  <a:pt x="13826" y="79760"/>
                  <a:pt x="13826" y="79760"/>
                </a:cubicBezTo>
                <a:cubicBezTo>
                  <a:pt x="14804" y="81978"/>
                  <a:pt x="15847" y="84065"/>
                  <a:pt x="17086" y="86086"/>
                </a:cubicBezTo>
                <a:cubicBezTo>
                  <a:pt x="10826" y="94500"/>
                  <a:pt x="10826" y="94500"/>
                  <a:pt x="10826" y="94500"/>
                </a:cubicBezTo>
                <a:cubicBezTo>
                  <a:pt x="15586" y="100434"/>
                  <a:pt x="15586" y="100434"/>
                  <a:pt x="15586" y="100434"/>
                </a:cubicBezTo>
                <a:cubicBezTo>
                  <a:pt x="25173" y="96130"/>
                  <a:pt x="25173" y="96130"/>
                  <a:pt x="25173" y="96130"/>
                </a:cubicBezTo>
                <a:cubicBezTo>
                  <a:pt x="26739" y="97630"/>
                  <a:pt x="28369" y="99000"/>
                  <a:pt x="30065" y="100304"/>
                </a:cubicBezTo>
                <a:cubicBezTo>
                  <a:pt x="27391" y="110478"/>
                  <a:pt x="27391" y="110478"/>
                  <a:pt x="27391" y="110478"/>
                </a:cubicBezTo>
                <a:cubicBezTo>
                  <a:pt x="34043" y="114195"/>
                  <a:pt x="34043" y="114195"/>
                  <a:pt x="34043" y="114195"/>
                </a:cubicBezTo>
                <a:cubicBezTo>
                  <a:pt x="41347" y="106630"/>
                  <a:pt x="41347" y="106630"/>
                  <a:pt x="41347" y="106630"/>
                </a:cubicBezTo>
                <a:cubicBezTo>
                  <a:pt x="43500" y="107478"/>
                  <a:pt x="45782" y="108195"/>
                  <a:pt x="48065" y="108782"/>
                </a:cubicBezTo>
                <a:cubicBezTo>
                  <a:pt x="49565" y="119152"/>
                  <a:pt x="49565" y="119152"/>
                  <a:pt x="49565" y="119152"/>
                </a:cubicBezTo>
                <a:cubicBezTo>
                  <a:pt x="57130" y="120000"/>
                  <a:pt x="57130" y="120000"/>
                  <a:pt x="57130" y="120000"/>
                </a:cubicBezTo>
                <a:cubicBezTo>
                  <a:pt x="60913" y="110217"/>
                  <a:pt x="60913" y="110217"/>
                  <a:pt x="60913" y="110217"/>
                </a:cubicBezTo>
                <a:cubicBezTo>
                  <a:pt x="63065" y="110152"/>
                  <a:pt x="65217" y="110021"/>
                  <a:pt x="67304" y="109695"/>
                </a:cubicBezTo>
                <a:cubicBezTo>
                  <a:pt x="72652" y="118891"/>
                  <a:pt x="72652" y="118891"/>
                  <a:pt x="72652" y="118891"/>
                </a:cubicBezTo>
                <a:cubicBezTo>
                  <a:pt x="80021" y="116804"/>
                  <a:pt x="80021" y="116804"/>
                  <a:pt x="80021" y="116804"/>
                </a:cubicBezTo>
                <a:cubicBezTo>
                  <a:pt x="79760" y="106173"/>
                  <a:pt x="79760" y="106173"/>
                  <a:pt x="79760" y="106173"/>
                </a:cubicBezTo>
                <a:cubicBezTo>
                  <a:pt x="81913" y="105260"/>
                  <a:pt x="84065" y="104152"/>
                  <a:pt x="86021" y="102978"/>
                </a:cubicBezTo>
                <a:cubicBezTo>
                  <a:pt x="94434" y="109239"/>
                  <a:pt x="94434" y="109239"/>
                  <a:pt x="94434" y="109239"/>
                </a:cubicBezTo>
                <a:cubicBezTo>
                  <a:pt x="100434" y="104478"/>
                  <a:pt x="100434" y="104478"/>
                  <a:pt x="100434" y="104478"/>
                </a:cubicBezTo>
                <a:cubicBezTo>
                  <a:pt x="96130" y="94891"/>
                  <a:pt x="96130" y="94891"/>
                  <a:pt x="96130" y="94891"/>
                </a:cubicBezTo>
                <a:cubicBezTo>
                  <a:pt x="97630" y="93326"/>
                  <a:pt x="99000" y="91695"/>
                  <a:pt x="100304" y="90000"/>
                </a:cubicBezTo>
                <a:cubicBezTo>
                  <a:pt x="110478" y="92608"/>
                  <a:pt x="110478" y="92608"/>
                  <a:pt x="110478" y="92608"/>
                </a:cubicBezTo>
                <a:cubicBezTo>
                  <a:pt x="114195" y="85956"/>
                  <a:pt x="114195" y="85956"/>
                  <a:pt x="114195" y="85956"/>
                </a:cubicBezTo>
                <a:cubicBezTo>
                  <a:pt x="106630" y="78717"/>
                  <a:pt x="106630" y="78717"/>
                  <a:pt x="106630" y="78717"/>
                </a:cubicBezTo>
                <a:cubicBezTo>
                  <a:pt x="107478" y="76500"/>
                  <a:pt x="108195" y="74282"/>
                  <a:pt x="108782" y="72000"/>
                </a:cubicBezTo>
                <a:lnTo>
                  <a:pt x="119152" y="70434"/>
                </a:lnTo>
                <a:close/>
                <a:moveTo>
                  <a:pt x="70500" y="97173"/>
                </a:moveTo>
                <a:cubicBezTo>
                  <a:pt x="49956" y="102978"/>
                  <a:pt x="28630" y="91043"/>
                  <a:pt x="22826" y="70500"/>
                </a:cubicBezTo>
                <a:cubicBezTo>
                  <a:pt x="17086" y="50021"/>
                  <a:pt x="29021" y="28630"/>
                  <a:pt x="49500" y="22891"/>
                </a:cubicBezTo>
                <a:cubicBezTo>
                  <a:pt x="70043" y="17086"/>
                  <a:pt x="91369" y="29021"/>
                  <a:pt x="97173" y="49565"/>
                </a:cubicBezTo>
                <a:cubicBezTo>
                  <a:pt x="102978" y="70043"/>
                  <a:pt x="91043" y="91369"/>
                  <a:pt x="70500" y="97173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 flipH="1">
            <a:off x="7697791" y="2717385"/>
            <a:ext cx="1422632" cy="14226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19191" y="70471"/>
                </a:moveTo>
                <a:cubicBezTo>
                  <a:pt x="120000" y="62831"/>
                  <a:pt x="120000" y="62831"/>
                  <a:pt x="120000" y="62831"/>
                </a:cubicBezTo>
                <a:cubicBezTo>
                  <a:pt x="110202" y="59146"/>
                  <a:pt x="110202" y="59146"/>
                  <a:pt x="110202" y="59146"/>
                </a:cubicBezTo>
                <a:cubicBezTo>
                  <a:pt x="110202" y="56988"/>
                  <a:pt x="110022" y="54831"/>
                  <a:pt x="109662" y="52674"/>
                </a:cubicBezTo>
                <a:cubicBezTo>
                  <a:pt x="118921" y="47370"/>
                  <a:pt x="118921" y="47370"/>
                  <a:pt x="118921" y="47370"/>
                </a:cubicBezTo>
                <a:cubicBezTo>
                  <a:pt x="116853" y="40000"/>
                  <a:pt x="116853" y="40000"/>
                  <a:pt x="116853" y="40000"/>
                </a:cubicBezTo>
                <a:cubicBezTo>
                  <a:pt x="106157" y="40269"/>
                  <a:pt x="106157" y="40269"/>
                  <a:pt x="106157" y="40269"/>
                </a:cubicBezTo>
                <a:cubicBezTo>
                  <a:pt x="105258" y="38112"/>
                  <a:pt x="104179" y="35955"/>
                  <a:pt x="102921" y="33977"/>
                </a:cubicBezTo>
                <a:cubicBezTo>
                  <a:pt x="109213" y="25528"/>
                  <a:pt x="109213" y="25528"/>
                  <a:pt x="109213" y="25528"/>
                </a:cubicBezTo>
                <a:cubicBezTo>
                  <a:pt x="104449" y="19595"/>
                  <a:pt x="104449" y="19595"/>
                  <a:pt x="104449" y="19595"/>
                </a:cubicBezTo>
                <a:cubicBezTo>
                  <a:pt x="94831" y="23910"/>
                  <a:pt x="94831" y="23910"/>
                  <a:pt x="94831" y="23910"/>
                </a:cubicBezTo>
                <a:cubicBezTo>
                  <a:pt x="93303" y="22382"/>
                  <a:pt x="91685" y="21033"/>
                  <a:pt x="89977" y="19685"/>
                </a:cubicBezTo>
                <a:cubicBezTo>
                  <a:pt x="92674" y="9528"/>
                  <a:pt x="92674" y="9528"/>
                  <a:pt x="92674" y="9528"/>
                </a:cubicBezTo>
                <a:cubicBezTo>
                  <a:pt x="85932" y="5842"/>
                  <a:pt x="85932" y="5842"/>
                  <a:pt x="85932" y="5842"/>
                </a:cubicBezTo>
                <a:cubicBezTo>
                  <a:pt x="78651" y="13393"/>
                  <a:pt x="78651" y="13393"/>
                  <a:pt x="78651" y="13393"/>
                </a:cubicBezTo>
                <a:cubicBezTo>
                  <a:pt x="76494" y="12494"/>
                  <a:pt x="74247" y="11775"/>
                  <a:pt x="72000" y="11235"/>
                </a:cubicBezTo>
                <a:cubicBezTo>
                  <a:pt x="70471" y="808"/>
                  <a:pt x="70471" y="808"/>
                  <a:pt x="70471" y="808"/>
                </a:cubicBezTo>
                <a:cubicBezTo>
                  <a:pt x="62831" y="0"/>
                  <a:pt x="62831" y="0"/>
                  <a:pt x="62831" y="0"/>
                </a:cubicBezTo>
                <a:cubicBezTo>
                  <a:pt x="59146" y="9797"/>
                  <a:pt x="59146" y="9797"/>
                  <a:pt x="59146" y="9797"/>
                </a:cubicBezTo>
                <a:cubicBezTo>
                  <a:pt x="56988" y="9797"/>
                  <a:pt x="54831" y="9977"/>
                  <a:pt x="52674" y="10337"/>
                </a:cubicBezTo>
                <a:cubicBezTo>
                  <a:pt x="47370" y="1078"/>
                  <a:pt x="47370" y="1078"/>
                  <a:pt x="47370" y="1078"/>
                </a:cubicBezTo>
                <a:cubicBezTo>
                  <a:pt x="40000" y="3146"/>
                  <a:pt x="40000" y="3146"/>
                  <a:pt x="40000" y="3146"/>
                </a:cubicBezTo>
                <a:cubicBezTo>
                  <a:pt x="40269" y="13842"/>
                  <a:pt x="40269" y="13842"/>
                  <a:pt x="40269" y="13842"/>
                </a:cubicBezTo>
                <a:cubicBezTo>
                  <a:pt x="38112" y="14741"/>
                  <a:pt x="35955" y="15820"/>
                  <a:pt x="33977" y="17078"/>
                </a:cubicBezTo>
                <a:cubicBezTo>
                  <a:pt x="25528" y="10786"/>
                  <a:pt x="25528" y="10786"/>
                  <a:pt x="25528" y="10786"/>
                </a:cubicBezTo>
                <a:cubicBezTo>
                  <a:pt x="19595" y="15550"/>
                  <a:pt x="19595" y="15550"/>
                  <a:pt x="19595" y="15550"/>
                </a:cubicBezTo>
                <a:cubicBezTo>
                  <a:pt x="23910" y="25168"/>
                  <a:pt x="23910" y="25168"/>
                  <a:pt x="23910" y="25168"/>
                </a:cubicBezTo>
                <a:cubicBezTo>
                  <a:pt x="22382" y="26696"/>
                  <a:pt x="21033" y="28314"/>
                  <a:pt x="19775" y="30022"/>
                </a:cubicBezTo>
                <a:cubicBezTo>
                  <a:pt x="9528" y="27415"/>
                  <a:pt x="9528" y="27415"/>
                  <a:pt x="9528" y="27415"/>
                </a:cubicBezTo>
                <a:cubicBezTo>
                  <a:pt x="5842" y="34067"/>
                  <a:pt x="5842" y="34067"/>
                  <a:pt x="5842" y="34067"/>
                </a:cubicBezTo>
                <a:cubicBezTo>
                  <a:pt x="13393" y="41348"/>
                  <a:pt x="13393" y="41348"/>
                  <a:pt x="13393" y="41348"/>
                </a:cubicBezTo>
                <a:cubicBezTo>
                  <a:pt x="12494" y="43505"/>
                  <a:pt x="11775" y="45752"/>
                  <a:pt x="11235" y="48089"/>
                </a:cubicBezTo>
                <a:cubicBezTo>
                  <a:pt x="808" y="49528"/>
                  <a:pt x="808" y="49528"/>
                  <a:pt x="808" y="49528"/>
                </a:cubicBezTo>
                <a:cubicBezTo>
                  <a:pt x="0" y="57168"/>
                  <a:pt x="0" y="57168"/>
                  <a:pt x="0" y="57168"/>
                </a:cubicBezTo>
                <a:cubicBezTo>
                  <a:pt x="9797" y="60943"/>
                  <a:pt x="9797" y="60943"/>
                  <a:pt x="9797" y="60943"/>
                </a:cubicBezTo>
                <a:cubicBezTo>
                  <a:pt x="9887" y="63011"/>
                  <a:pt x="9977" y="65168"/>
                  <a:pt x="10337" y="67325"/>
                </a:cubicBezTo>
                <a:cubicBezTo>
                  <a:pt x="1078" y="72719"/>
                  <a:pt x="1078" y="72719"/>
                  <a:pt x="1078" y="72719"/>
                </a:cubicBezTo>
                <a:cubicBezTo>
                  <a:pt x="3146" y="80000"/>
                  <a:pt x="3146" y="80000"/>
                  <a:pt x="3146" y="80000"/>
                </a:cubicBezTo>
                <a:cubicBezTo>
                  <a:pt x="13842" y="79730"/>
                  <a:pt x="13842" y="79730"/>
                  <a:pt x="13842" y="79730"/>
                </a:cubicBezTo>
                <a:cubicBezTo>
                  <a:pt x="14741" y="81977"/>
                  <a:pt x="15910" y="84044"/>
                  <a:pt x="17078" y="86022"/>
                </a:cubicBezTo>
                <a:cubicBezTo>
                  <a:pt x="10786" y="94471"/>
                  <a:pt x="10786" y="94471"/>
                  <a:pt x="10786" y="94471"/>
                </a:cubicBezTo>
                <a:cubicBezTo>
                  <a:pt x="15550" y="100404"/>
                  <a:pt x="15550" y="100404"/>
                  <a:pt x="15550" y="100404"/>
                </a:cubicBezTo>
                <a:cubicBezTo>
                  <a:pt x="25168" y="96179"/>
                  <a:pt x="25168" y="96179"/>
                  <a:pt x="25168" y="96179"/>
                </a:cubicBezTo>
                <a:cubicBezTo>
                  <a:pt x="26696" y="97617"/>
                  <a:pt x="28314" y="99056"/>
                  <a:pt x="30022" y="100314"/>
                </a:cubicBezTo>
                <a:cubicBezTo>
                  <a:pt x="27415" y="110471"/>
                  <a:pt x="27415" y="110471"/>
                  <a:pt x="27415" y="110471"/>
                </a:cubicBezTo>
                <a:cubicBezTo>
                  <a:pt x="34067" y="114157"/>
                  <a:pt x="34067" y="114157"/>
                  <a:pt x="34067" y="114157"/>
                </a:cubicBezTo>
                <a:cubicBezTo>
                  <a:pt x="41348" y="106606"/>
                  <a:pt x="41348" y="106606"/>
                  <a:pt x="41348" y="106606"/>
                </a:cubicBezTo>
                <a:cubicBezTo>
                  <a:pt x="43505" y="107505"/>
                  <a:pt x="45752" y="108224"/>
                  <a:pt x="48089" y="108764"/>
                </a:cubicBezTo>
                <a:cubicBezTo>
                  <a:pt x="49528" y="119191"/>
                  <a:pt x="49528" y="119191"/>
                  <a:pt x="49528" y="119191"/>
                </a:cubicBezTo>
                <a:cubicBezTo>
                  <a:pt x="57168" y="120000"/>
                  <a:pt x="57168" y="120000"/>
                  <a:pt x="57168" y="120000"/>
                </a:cubicBezTo>
                <a:cubicBezTo>
                  <a:pt x="60943" y="110202"/>
                  <a:pt x="60943" y="110202"/>
                  <a:pt x="60943" y="110202"/>
                </a:cubicBezTo>
                <a:cubicBezTo>
                  <a:pt x="63011" y="110202"/>
                  <a:pt x="65168" y="110022"/>
                  <a:pt x="67325" y="109662"/>
                </a:cubicBezTo>
                <a:cubicBezTo>
                  <a:pt x="72629" y="118921"/>
                  <a:pt x="72629" y="118921"/>
                  <a:pt x="72629" y="118921"/>
                </a:cubicBezTo>
                <a:cubicBezTo>
                  <a:pt x="80000" y="116764"/>
                  <a:pt x="80000" y="116764"/>
                  <a:pt x="80000" y="116764"/>
                </a:cubicBezTo>
                <a:cubicBezTo>
                  <a:pt x="79730" y="106157"/>
                  <a:pt x="79730" y="106157"/>
                  <a:pt x="79730" y="106157"/>
                </a:cubicBezTo>
                <a:cubicBezTo>
                  <a:pt x="81977" y="105258"/>
                  <a:pt x="84044" y="104179"/>
                  <a:pt x="86022" y="102921"/>
                </a:cubicBezTo>
                <a:cubicBezTo>
                  <a:pt x="94471" y="109213"/>
                  <a:pt x="94471" y="109213"/>
                  <a:pt x="94471" y="109213"/>
                </a:cubicBezTo>
                <a:cubicBezTo>
                  <a:pt x="100404" y="104449"/>
                  <a:pt x="100404" y="104449"/>
                  <a:pt x="100404" y="104449"/>
                </a:cubicBezTo>
                <a:cubicBezTo>
                  <a:pt x="96179" y="94831"/>
                  <a:pt x="96179" y="94831"/>
                  <a:pt x="96179" y="94831"/>
                </a:cubicBezTo>
                <a:cubicBezTo>
                  <a:pt x="97617" y="93303"/>
                  <a:pt x="99056" y="91685"/>
                  <a:pt x="100314" y="89977"/>
                </a:cubicBezTo>
                <a:cubicBezTo>
                  <a:pt x="110471" y="92674"/>
                  <a:pt x="110471" y="92674"/>
                  <a:pt x="110471" y="92674"/>
                </a:cubicBezTo>
                <a:cubicBezTo>
                  <a:pt x="114247" y="85932"/>
                  <a:pt x="114247" y="85932"/>
                  <a:pt x="114247" y="85932"/>
                </a:cubicBezTo>
                <a:cubicBezTo>
                  <a:pt x="106606" y="78651"/>
                  <a:pt x="106606" y="78651"/>
                  <a:pt x="106606" y="78651"/>
                </a:cubicBezTo>
                <a:cubicBezTo>
                  <a:pt x="107505" y="76494"/>
                  <a:pt x="108224" y="74247"/>
                  <a:pt x="108764" y="72000"/>
                </a:cubicBezTo>
                <a:lnTo>
                  <a:pt x="119191" y="70471"/>
                </a:lnTo>
                <a:close/>
                <a:moveTo>
                  <a:pt x="69752" y="94382"/>
                </a:moveTo>
                <a:cubicBezTo>
                  <a:pt x="50786" y="99685"/>
                  <a:pt x="31011" y="88629"/>
                  <a:pt x="25707" y="69662"/>
                </a:cubicBezTo>
                <a:cubicBezTo>
                  <a:pt x="20314" y="50696"/>
                  <a:pt x="31370" y="31011"/>
                  <a:pt x="50337" y="25707"/>
                </a:cubicBezTo>
                <a:cubicBezTo>
                  <a:pt x="69303" y="20314"/>
                  <a:pt x="88988" y="31370"/>
                  <a:pt x="94382" y="50337"/>
                </a:cubicBezTo>
                <a:cubicBezTo>
                  <a:pt x="99685" y="69303"/>
                  <a:pt x="88719" y="88988"/>
                  <a:pt x="69752" y="9438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6635367" y="3878674"/>
            <a:ext cx="532816" cy="466473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783263" y="2916756"/>
            <a:ext cx="613340" cy="578087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215844" y="3235438"/>
            <a:ext cx="386527" cy="386527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cap="sq">
            <a:noFill/>
          </a:ln>
        </p:spPr>
        <p:txBody>
          <a:bodyPr vert="horz" wrap="square" lIns="91401" tIns="45688" rIns="91401" bIns="45688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3666418" y="1782285"/>
            <a:ext cx="2847030" cy="2847030"/>
          </a:xfrm>
          <a:prstGeom prst="arc">
            <a:avLst>
              <a:gd name="adj1" fmla="val 8218161"/>
              <a:gd name="adj2" fmla="val 16127179"/>
            </a:avLst>
          </a:prstGeom>
          <a:noFill/>
          <a:ln w="28575" cap="flat">
            <a:solidFill>
              <a:schemeClr val="accent1"/>
            </a:solidFill>
            <a:miter/>
            <a:headEnd type="oval" w="med" len="med"/>
            <a:tailEnd type="oval" w="med" len="med"/>
          </a:ln>
        </p:spPr>
        <p:txBody>
          <a:bodyPr vert="horz" wrap="square" lIns="91401" tIns="45688" rIns="91401" bIns="45688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0" name="标题 1"/>
          <p:cNvCxnSpPr/>
          <p:nvPr/>
        </p:nvCxnSpPr>
        <p:spPr>
          <a:xfrm flipH="1">
            <a:off x="5626672" y="5337176"/>
            <a:ext cx="1402465" cy="0"/>
          </a:xfrm>
          <a:prstGeom prst="straightConnector1">
            <a:avLst/>
          </a:prstGeom>
          <a:noFill/>
          <a:ln w="28575" cap="flat">
            <a:solidFill>
              <a:schemeClr val="accent1">
                <a:lumMod val="60000"/>
                <a:lumOff val="40000"/>
              </a:schemeClr>
            </a:solidFill>
            <a:miter/>
            <a:headEnd type="oval" w="med" len="med"/>
            <a:tailEnd type="oval" w="med" len="med"/>
          </a:ln>
        </p:spPr>
      </p:cxnSp>
      <p:sp>
        <p:nvSpPr>
          <p:cNvPr id="11" name="标题 1"/>
          <p:cNvSpPr txBox="1"/>
          <p:nvPr/>
        </p:nvSpPr>
        <p:spPr>
          <a:xfrm>
            <a:off x="7708649" y="2263140"/>
            <a:ext cx="617220" cy="640080"/>
          </a:xfrm>
          <a:custGeom>
            <a:avLst/>
            <a:gdLst>
              <a:gd name="connsiteX0" fmla="*/ 0 w 617220"/>
              <a:gd name="connsiteY0" fmla="*/ 640080 h 640080"/>
              <a:gd name="connsiteX1" fmla="*/ 0 w 617220"/>
              <a:gd name="connsiteY1" fmla="*/ 0 h 640080"/>
              <a:gd name="connsiteX2" fmla="*/ 617220 w 617220"/>
              <a:gd name="connsiteY2" fmla="*/ 0 h 640080"/>
            </a:gdLst>
            <a:ahLst/>
            <a:cxnLst/>
            <a:rect l="l" t="t" r="r" b="b"/>
            <a:pathLst>
              <a:path w="617220" h="640080">
                <a:moveTo>
                  <a:pt x="0" y="640080"/>
                </a:moveTo>
                <a:lnTo>
                  <a:pt x="0" y="0"/>
                </a:lnTo>
                <a:lnTo>
                  <a:pt x="617220" y="0"/>
                </a:lnTo>
              </a:path>
            </a:pathLst>
          </a:custGeom>
          <a:noFill/>
          <a:ln w="28575" cap="flat">
            <a:solidFill>
              <a:schemeClr val="accent1"/>
            </a:solidFill>
            <a:miter/>
            <a:headEnd type="oval" w="med" len="med"/>
            <a:tailEnd type="oval" w="med" len="med"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587500" y="4894494"/>
            <a:ext cx="3844739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收现性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584960" y="5172845"/>
            <a:ext cx="3847278" cy="96125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76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销售收现率 = 销售商品收到现金 / 营业收入，反映企业销售回款能力。例如，某企业销售收现率为90%，表明其销售回款情况良好，资金周转较快。
行业对比：不同行业销售收现率差异显著，如零售行业较高，而建筑行业相对较低。
企业应用：企业可通过优化销售政策、加强应收账款管理等方式提升销售收现率，增强资金流动性。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72682" y="2327391"/>
            <a:ext cx="2776529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持续性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72680" y="2605742"/>
            <a:ext cx="2776529" cy="12200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74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核心利润占比：核心利润占比 = 核心利润 / 总利润，反映企业核心业务的盈利能力。例如，某企业核心利润占比为80%，表明其盈利主要来源于核心业务，具有较高的可持续性。
行业对比：不同行业核心利润占比差异显著，如互联网企业核心利润占比高，而传统制造业相对较低。
企业应用：企业需关注核心业务的稳定性和增长潜力，通过优化业务结构、提升核心竞争力等方式增强持续盈利能力。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8602371" y="1418387"/>
            <a:ext cx="2916530" cy="2769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行业匹配性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602369" y="1696738"/>
            <a:ext cx="2916530" cy="122001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65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行业特征：不同行业具有不同的盈利特征，如养猪行业具有强周期性。例如，某养猪企业毛利率在行业周期低谷时下降，但在周期高峰时大幅上升。
企业应用：企业需结合行业特征，合理规划业务布局，通过优化生产、调整销售策略等方式应对行业周期波动。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盈利质量五维度</a:t>
            </a:r>
            <a:endParaRPr kumimoji="1"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20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22412" y="5826078"/>
            <a:ext cx="12248030" cy="1031922"/>
          </a:xfrm>
          <a:custGeom>
            <a:avLst/>
            <a:gdLst>
              <a:gd name="connsiteX0" fmla="*/ 0 w 12191999"/>
              <a:gd name="connsiteY0" fmla="*/ 0 h 1031906"/>
              <a:gd name="connsiteX1" fmla="*/ 97612 w 12191999"/>
              <a:gd name="connsiteY1" fmla="*/ 51085 h 1031906"/>
              <a:gd name="connsiteX2" fmla="*/ 6108700 w 12191999"/>
              <a:gd name="connsiteY2" fmla="*/ 925606 h 1031906"/>
              <a:gd name="connsiteX3" fmla="*/ 12119789 w 12191999"/>
              <a:gd name="connsiteY3" fmla="*/ 51085 h 1031906"/>
              <a:gd name="connsiteX4" fmla="*/ 12191999 w 12191999"/>
              <a:gd name="connsiteY4" fmla="*/ 13293 h 1031906"/>
              <a:gd name="connsiteX5" fmla="*/ 12191999 w 12191999"/>
              <a:gd name="connsiteY5" fmla="*/ 1031906 h 1031906"/>
              <a:gd name="connsiteX6" fmla="*/ 0 w 12191999"/>
              <a:gd name="connsiteY6" fmla="*/ 1031906 h 1031906"/>
            </a:gdLst>
            <a:ahLst/>
            <a:cxnLst/>
            <a:rect l="l" t="t" r="r" b="b"/>
            <a:pathLst>
              <a:path w="12191999" h="1031906">
                <a:moveTo>
                  <a:pt x="0" y="0"/>
                </a:moveTo>
                <a:lnTo>
                  <a:pt x="97612" y="51085"/>
                </a:lnTo>
                <a:cubicBezTo>
                  <a:pt x="1195312" y="569402"/>
                  <a:pt x="3474728" y="925606"/>
                  <a:pt x="6108700" y="925606"/>
                </a:cubicBezTo>
                <a:cubicBezTo>
                  <a:pt x="8742672" y="925606"/>
                  <a:pt x="11022088" y="569402"/>
                  <a:pt x="12119789" y="51085"/>
                </a:cubicBezTo>
                <a:lnTo>
                  <a:pt x="12191999" y="13293"/>
                </a:lnTo>
                <a:lnTo>
                  <a:pt x="12191999" y="1031906"/>
                </a:lnTo>
                <a:lnTo>
                  <a:pt x="0" y="1031906"/>
                </a:lnTo>
                <a:close/>
              </a:path>
            </a:pathLst>
          </a:custGeom>
          <a:solidFill>
            <a:schemeClr val="accent1"/>
          </a:solidFill>
          <a:ln w="254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399" y="3007906"/>
            <a:ext cx="3442063" cy="29731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逆行业波动：毛利率逆行业波动可能表明企业存在异常情况。例如，全行业毛利率下降，但某企业毛利率上升，需关注其是否通过不正当手段提升毛利率。
企业应用：企业需结合市场环境和自身业务情况，合理解释毛利率波动，避免财务操纵嫌疑。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660400" y="2526089"/>
            <a:ext cx="3442062" cy="43882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368619" y="3007906"/>
            <a:ext cx="3442063" cy="29731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其他收益占比：其他收益占比 = 其他收益 / 总利润，反映企业非核心业务的盈利贡献。例如，某企业其他收益占比为30%，表明其利润中有较大比例来自非核心业务。
企业应用：企业需关注其他收益的可持续性，通过优化核心业务、减少对非核心业务的依赖，提升盈利质量。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68619" y="2526089"/>
            <a:ext cx="3442063" cy="43882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076837" y="3007906"/>
            <a:ext cx="3442063" cy="297310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非经常性损益：资产处置收益、公允价值变动收益等非经常性损益需剥离，以准确反映企业核心盈利能力。例如，某企业通过资产处置获得高额收益，但该收益不可持续，需从利润中剔除。
企业应用：企业需合理处理非经常性损益，确保财务报表真实反映核心业务的盈利能力。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076837" y="2526089"/>
            <a:ext cx="3442063" cy="438829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755651" y="2526090"/>
            <a:ext cx="3251561" cy="4388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毛利率逆行业波动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489269" y="2526090"/>
            <a:ext cx="3200763" cy="4388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其他收益占比过高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191137" y="2526090"/>
            <a:ext cx="3213463" cy="4388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非经常性损益剥离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021430" y="1707253"/>
            <a:ext cx="720000" cy="720000"/>
          </a:xfrm>
          <a:prstGeom prst="ellipse">
            <a:avLst/>
          </a:prstGeom>
          <a:solidFill>
            <a:schemeClr val="bg1"/>
          </a:solidFill>
          <a:ln w="12700" cap="flat">
            <a:solidFill>
              <a:schemeClr val="accent1"/>
            </a:solidFill>
            <a:miter/>
          </a:ln>
          <a:effectLst>
            <a:outerShdw blurRad="9525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22860" tIns="22860" rIns="22860" bIns="22860" rtlCol="0" anchor="ctr"/>
          <a:lstStyle/>
          <a:p>
            <a:pPr algn="ctr">
              <a:lnSpc>
                <a:spcPct val="15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5729650" y="1718906"/>
            <a:ext cx="720000" cy="720000"/>
          </a:xfrm>
          <a:prstGeom prst="ellipse">
            <a:avLst/>
          </a:prstGeom>
          <a:solidFill>
            <a:schemeClr val="bg1"/>
          </a:solidFill>
          <a:ln w="12700" cap="flat">
            <a:solidFill>
              <a:schemeClr val="accent1"/>
            </a:solidFill>
            <a:miter/>
          </a:ln>
          <a:effectLst>
            <a:outerShdw blurRad="9525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22860" tIns="22860" rIns="22860" bIns="22860" rtlCol="0" anchor="ctr"/>
          <a:lstStyle/>
          <a:p>
            <a:pPr algn="ctr">
              <a:lnSpc>
                <a:spcPct val="15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437868" y="1707253"/>
            <a:ext cx="720000" cy="720000"/>
          </a:xfrm>
          <a:prstGeom prst="ellipse">
            <a:avLst/>
          </a:prstGeom>
          <a:solidFill>
            <a:schemeClr val="bg1"/>
          </a:solidFill>
          <a:ln w="12700" cap="flat">
            <a:solidFill>
              <a:schemeClr val="accent1"/>
            </a:solidFill>
            <a:miter/>
          </a:ln>
          <a:effectLst>
            <a:outerShdw blurRad="952500" sx="102000" sy="102000" algn="ctr" rotWithShape="0">
              <a:schemeClr val="accent1">
                <a:alpha val="10000"/>
              </a:schemeClr>
            </a:outerShdw>
          </a:effectLst>
        </p:spPr>
        <p:txBody>
          <a:bodyPr vert="horz" wrap="square" lIns="22860" tIns="22860" rIns="22860" bIns="22860" rtlCol="0" anchor="ctr"/>
          <a:lstStyle/>
          <a:p>
            <a:pPr algn="ctr">
              <a:lnSpc>
                <a:spcPct val="15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568074" y="1858918"/>
            <a:ext cx="459588" cy="416670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5881346" y="1870571"/>
            <a:ext cx="416609" cy="416670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160391" y="1858918"/>
            <a:ext cx="442079" cy="416670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accent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787215" y="450990"/>
            <a:ext cx="10671175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异常信号识别</a:t>
            </a:r>
            <a:endParaRPr kumimoji="1"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149860" y="487680"/>
            <a:ext cx="510540" cy="419100"/>
            <a:chOff x="149860" y="487680"/>
            <a:chExt cx="510540" cy="419100"/>
          </a:xfrm>
        </p:grpSpPr>
        <p:sp>
          <p:nvSpPr>
            <p:cNvPr id="21" name="标题 1"/>
            <p:cNvSpPr txBox="1"/>
            <p:nvPr/>
          </p:nvSpPr>
          <p:spPr>
            <a:xfrm>
              <a:off x="149860" y="718185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2" name="标题 1"/>
            <p:cNvSpPr txBox="1"/>
            <p:nvPr/>
          </p:nvSpPr>
          <p:spPr>
            <a:xfrm>
              <a:off x="149860" y="602933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3" name="标题 1"/>
            <p:cNvSpPr txBox="1"/>
            <p:nvPr/>
          </p:nvSpPr>
          <p:spPr>
            <a:xfrm>
              <a:off x="149860" y="487680"/>
              <a:ext cx="510540" cy="188595"/>
            </a:xfrm>
            <a:prstGeom prst="ellipse">
              <a:avLst/>
            </a:prstGeom>
            <a:noFill/>
            <a:ln w="12700" cap="sq">
              <a:solidFill>
                <a:schemeClr val="accent1"/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00000"/>
          </a:blip>
          <a:srcRect t="4617" r="255" b="14685"/>
          <a:stretch>
            <a:fillRect/>
          </a:stretch>
        </p:blipFill>
        <p:spPr>
          <a:xfrm>
            <a:off x="7041770" y="786306"/>
            <a:ext cx="5152571" cy="5534308"/>
          </a:xfrm>
          <a:custGeom>
            <a:avLst/>
            <a:gdLst>
              <a:gd name="connsiteX0" fmla="*/ 2033308 w 5152571"/>
              <a:gd name="connsiteY0" fmla="*/ 0 h 5534308"/>
              <a:gd name="connsiteX1" fmla="*/ 5152571 w 5152571"/>
              <a:gd name="connsiteY1" fmla="*/ 0 h 5534308"/>
              <a:gd name="connsiteX2" fmla="*/ 5152571 w 5152571"/>
              <a:gd name="connsiteY2" fmla="*/ 3306723 h 5534308"/>
              <a:gd name="connsiteX3" fmla="*/ 5152571 w 5152571"/>
              <a:gd name="connsiteY3" fmla="*/ 3500999 h 5534308"/>
              <a:gd name="connsiteX4" fmla="*/ 5152571 w 5152571"/>
              <a:gd name="connsiteY4" fmla="*/ 5534308 h 5534308"/>
              <a:gd name="connsiteX5" fmla="*/ 1422400 w 5152571"/>
              <a:gd name="connsiteY5" fmla="*/ 5534308 h 5534308"/>
              <a:gd name="connsiteX6" fmla="*/ 1422400 w 5152571"/>
              <a:gd name="connsiteY6" fmla="*/ 5534307 h 5534308"/>
              <a:gd name="connsiteX7" fmla="*/ 0 w 5152571"/>
              <a:gd name="connsiteY7" fmla="*/ 5534307 h 5534308"/>
              <a:gd name="connsiteX8" fmla="*/ 0 w 5152571"/>
              <a:gd name="connsiteY8" fmla="*/ 2033308 h 5534308"/>
              <a:gd name="connsiteX9" fmla="*/ 2033308 w 5152571"/>
              <a:gd name="connsiteY9" fmla="*/ 0 h 5534308"/>
            </a:gdLst>
            <a:ahLst/>
            <a:cxnLst/>
            <a:rect l="l" t="t" r="r" b="b"/>
            <a:pathLst>
              <a:path w="5152571" h="5534308">
                <a:moveTo>
                  <a:pt x="2033308" y="0"/>
                </a:moveTo>
                <a:lnTo>
                  <a:pt x="5152571" y="0"/>
                </a:lnTo>
                <a:lnTo>
                  <a:pt x="5152571" y="3306723"/>
                </a:lnTo>
                <a:lnTo>
                  <a:pt x="5152571" y="3500999"/>
                </a:lnTo>
                <a:lnTo>
                  <a:pt x="5152571" y="5534308"/>
                </a:lnTo>
                <a:lnTo>
                  <a:pt x="1422400" y="5534308"/>
                </a:lnTo>
                <a:lnTo>
                  <a:pt x="1422400" y="5534307"/>
                </a:lnTo>
                <a:lnTo>
                  <a:pt x="0" y="5534307"/>
                </a:lnTo>
                <a:lnTo>
                  <a:pt x="0" y="2033308"/>
                </a:lnTo>
                <a:cubicBezTo>
                  <a:pt x="0" y="910343"/>
                  <a:pt x="910343" y="0"/>
                  <a:pt x="2033308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75813 h 6858000"/>
              <a:gd name="connsiteX3" fmla="*/ 9093193 w 12192000"/>
              <a:gd name="connsiteY3" fmla="*/ 775813 h 6858000"/>
              <a:gd name="connsiteX4" fmla="*/ 7039430 w 12192000"/>
              <a:gd name="connsiteY4" fmla="*/ 2829576 h 6858000"/>
              <a:gd name="connsiteX5" fmla="*/ 7039430 w 12192000"/>
              <a:gd name="connsiteY5" fmla="*/ 3933371 h 6858000"/>
              <a:gd name="connsiteX6" fmla="*/ 7027256 w 12192000"/>
              <a:gd name="connsiteY6" fmla="*/ 3933371 h 6858000"/>
              <a:gd name="connsiteX7" fmla="*/ 7027256 w 12192000"/>
              <a:gd name="connsiteY7" fmla="*/ 6320614 h 6858000"/>
              <a:gd name="connsiteX8" fmla="*/ 12192000 w 12192000"/>
              <a:gd name="connsiteY8" fmla="*/ 6320614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75813"/>
                </a:lnTo>
                <a:lnTo>
                  <a:pt x="9093193" y="775813"/>
                </a:lnTo>
                <a:cubicBezTo>
                  <a:pt x="7958931" y="775813"/>
                  <a:pt x="7039430" y="1695314"/>
                  <a:pt x="7039430" y="2829576"/>
                </a:cubicBezTo>
                <a:lnTo>
                  <a:pt x="7039430" y="3933371"/>
                </a:lnTo>
                <a:lnTo>
                  <a:pt x="7027256" y="3933371"/>
                </a:lnTo>
                <a:lnTo>
                  <a:pt x="7027256" y="6320614"/>
                </a:lnTo>
                <a:lnTo>
                  <a:pt x="12192000" y="6320614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3500000" scaled="0"/>
          </a:gradFill>
          <a:ln w="12700" cap="sq">
            <a:noFill/>
            <a:miter/>
          </a:ln>
          <a:effectLst>
            <a:outerShdw blurRad="139700" dist="101600" dir="2700000" algn="tl" rotWithShape="0">
              <a:schemeClr val="accent1">
                <a:lumMod val="50000"/>
                <a:alpha val="62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351326" y="2139706"/>
            <a:ext cx="1163775" cy="1213093"/>
          </a:xfrm>
          <a:prstGeom prst="round2DiagRect">
            <a:avLst>
              <a:gd name="adj1" fmla="val 36561"/>
              <a:gd name="adj2" fmla="val 0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63755" y="2132676"/>
            <a:ext cx="3352065" cy="14465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r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91650" y="358314"/>
            <a:ext cx="855964" cy="855985"/>
          </a:xfrm>
          <a:prstGeom prst="round2DiagRect">
            <a:avLst>
              <a:gd name="adj1" fmla="val 43917"/>
              <a:gd name="adj2" fmla="val 0"/>
            </a:avLst>
          </a:prstGeom>
          <a:gradFill>
            <a:gsLst>
              <a:gs pos="0">
                <a:schemeClr val="accent1">
                  <a:alpha val="7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-2341" y="-5273"/>
            <a:ext cx="4600122" cy="1200521"/>
          </a:xfrm>
          <a:custGeom>
            <a:avLst/>
            <a:gdLst>
              <a:gd name="connsiteX0" fmla="*/ 0 w 4600122"/>
              <a:gd name="connsiteY0" fmla="*/ 1200521 h 1200521"/>
              <a:gd name="connsiteX1" fmla="*/ 4600122 w 4600122"/>
              <a:gd name="connsiteY1" fmla="*/ 1200521 h 1200521"/>
              <a:gd name="connsiteX2" fmla="*/ 4600122 w 4600122"/>
              <a:gd name="connsiteY2" fmla="*/ 1065295 h 1200521"/>
              <a:gd name="connsiteX3" fmla="*/ 3610964 w 4600122"/>
              <a:gd name="connsiteY3" fmla="*/ 0 h 1200521"/>
              <a:gd name="connsiteX4" fmla="*/ 0 w 4600122"/>
              <a:gd name="connsiteY4" fmla="*/ 0 h 1200521"/>
            </a:gdLst>
            <a:ahLst/>
            <a:cxnLst/>
            <a:rect l="l" t="t" r="r" b="b"/>
            <a:pathLst>
              <a:path w="4600122" h="1200521">
                <a:moveTo>
                  <a:pt x="0" y="1200521"/>
                </a:moveTo>
                <a:lnTo>
                  <a:pt x="4600122" y="1200521"/>
                </a:lnTo>
                <a:lnTo>
                  <a:pt x="4600122" y="1065295"/>
                </a:lnTo>
                <a:cubicBezTo>
                  <a:pt x="4600122" y="476949"/>
                  <a:pt x="4157261" y="0"/>
                  <a:pt x="3610964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  <a:alpha val="6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93267" y="5455200"/>
            <a:ext cx="5346819" cy="200061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70000">
                <a:schemeClr val="accent1"/>
              </a:gs>
            </a:gsLst>
            <a:lin ang="10800000" scaled="0"/>
          </a:gradFill>
          <a:ln cap="sq"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83978" y="580016"/>
            <a:ext cx="2320815" cy="288195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93955" y="3398780"/>
            <a:ext cx="5752746" cy="193315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三、盈利模式拆解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874251" y="5464629"/>
            <a:ext cx="2625272" cy="855985"/>
          </a:xfrm>
          <a:prstGeom prst="round2DiagRect">
            <a:avLst>
              <a:gd name="adj1" fmla="val 50000"/>
              <a:gd name="adj2" fmla="val 0"/>
            </a:avLst>
          </a:prstGeom>
          <a:gradFill>
            <a:gsLst>
              <a:gs pos="0">
                <a:schemeClr val="accent1">
                  <a:alpha val="54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581326" y="2374482"/>
            <a:ext cx="735126" cy="697785"/>
          </a:xfrm>
          <a:custGeom>
            <a:avLst/>
            <a:gdLst>
              <a:gd name="connsiteX0" fmla="*/ 31770 w 794163"/>
              <a:gd name="connsiteY0" fmla="*/ 656460 h 720001"/>
              <a:gd name="connsiteX1" fmla="*/ 762297 w 794163"/>
              <a:gd name="connsiteY1" fmla="*/ 656460 h 720001"/>
              <a:gd name="connsiteX2" fmla="*/ 794163 w 794163"/>
              <a:gd name="connsiteY2" fmla="*/ 688230 h 720001"/>
              <a:gd name="connsiteX3" fmla="*/ 762392 w 794163"/>
              <a:gd name="connsiteY3" fmla="*/ 720001 h 720001"/>
              <a:gd name="connsiteX4" fmla="*/ 31770 w 794163"/>
              <a:gd name="connsiteY4" fmla="*/ 720001 h 720001"/>
              <a:gd name="connsiteX5" fmla="*/ 0 w 794163"/>
              <a:gd name="connsiteY5" fmla="*/ 688230 h 720001"/>
              <a:gd name="connsiteX6" fmla="*/ 31770 w 794163"/>
              <a:gd name="connsiteY6" fmla="*/ 656460 h 720001"/>
              <a:gd name="connsiteX7" fmla="*/ 613493 w 794163"/>
              <a:gd name="connsiteY7" fmla="*/ 317608 h 720001"/>
              <a:gd name="connsiteX8" fmla="*/ 710048 w 794163"/>
              <a:gd name="connsiteY8" fmla="*/ 317608 h 720001"/>
              <a:gd name="connsiteX9" fmla="*/ 767655 w 794163"/>
              <a:gd name="connsiteY9" fmla="*/ 375216 h 720001"/>
              <a:gd name="connsiteX10" fmla="*/ 767655 w 794163"/>
              <a:gd name="connsiteY10" fmla="*/ 524689 h 720001"/>
              <a:gd name="connsiteX11" fmla="*/ 710048 w 794163"/>
              <a:gd name="connsiteY11" fmla="*/ 582297 h 720001"/>
              <a:gd name="connsiteX12" fmla="*/ 613493 w 794163"/>
              <a:gd name="connsiteY12" fmla="*/ 582297 h 720001"/>
              <a:gd name="connsiteX13" fmla="*/ 555885 w 794163"/>
              <a:gd name="connsiteY13" fmla="*/ 524689 h 720001"/>
              <a:gd name="connsiteX14" fmla="*/ 555885 w 794163"/>
              <a:gd name="connsiteY14" fmla="*/ 375216 h 720001"/>
              <a:gd name="connsiteX15" fmla="*/ 613493 w 794163"/>
              <a:gd name="connsiteY15" fmla="*/ 317608 h 720001"/>
              <a:gd name="connsiteX16" fmla="*/ 84019 w 794163"/>
              <a:gd name="connsiteY16" fmla="*/ 211770 h 720001"/>
              <a:gd name="connsiteX17" fmla="*/ 180574 w 794163"/>
              <a:gd name="connsiteY17" fmla="*/ 211770 h 720001"/>
              <a:gd name="connsiteX18" fmla="*/ 238182 w 794163"/>
              <a:gd name="connsiteY18" fmla="*/ 269282 h 720001"/>
              <a:gd name="connsiteX19" fmla="*/ 238182 w 794163"/>
              <a:gd name="connsiteY19" fmla="*/ 524785 h 720001"/>
              <a:gd name="connsiteX20" fmla="*/ 180574 w 794163"/>
              <a:gd name="connsiteY20" fmla="*/ 582393 h 720001"/>
              <a:gd name="connsiteX21" fmla="*/ 84019 w 794163"/>
              <a:gd name="connsiteY21" fmla="*/ 582393 h 720001"/>
              <a:gd name="connsiteX22" fmla="*/ 26411 w 794163"/>
              <a:gd name="connsiteY22" fmla="*/ 524785 h 720001"/>
              <a:gd name="connsiteX23" fmla="*/ 26411 w 794163"/>
              <a:gd name="connsiteY23" fmla="*/ 269378 h 720001"/>
              <a:gd name="connsiteX24" fmla="*/ 84019 w 794163"/>
              <a:gd name="connsiteY24" fmla="*/ 211770 h 720001"/>
              <a:gd name="connsiteX25" fmla="*/ 348708 w 794163"/>
              <a:gd name="connsiteY25" fmla="*/ 0 h 720001"/>
              <a:gd name="connsiteX26" fmla="*/ 445359 w 794163"/>
              <a:gd name="connsiteY26" fmla="*/ 0 h 720001"/>
              <a:gd name="connsiteX27" fmla="*/ 502871 w 794163"/>
              <a:gd name="connsiteY27" fmla="*/ 57607 h 720001"/>
              <a:gd name="connsiteX28" fmla="*/ 502871 w 794163"/>
              <a:gd name="connsiteY28" fmla="*/ 524785 h 720001"/>
              <a:gd name="connsiteX29" fmla="*/ 445263 w 794163"/>
              <a:gd name="connsiteY29" fmla="*/ 582393 h 720001"/>
              <a:gd name="connsiteX30" fmla="*/ 348708 w 794163"/>
              <a:gd name="connsiteY30" fmla="*/ 582393 h 720001"/>
              <a:gd name="connsiteX31" fmla="*/ 291100 w 794163"/>
              <a:gd name="connsiteY31" fmla="*/ 524785 h 720001"/>
              <a:gd name="connsiteX32" fmla="*/ 291100 w 794163"/>
              <a:gd name="connsiteY32" fmla="*/ 57607 h 720001"/>
              <a:gd name="connsiteX33" fmla="*/ 348708 w 794163"/>
              <a:gd name="connsiteY33" fmla="*/ 0 h 720001"/>
            </a:gdLst>
            <a:ahLst/>
            <a:cxnLst/>
            <a:rect l="l" t="t" r="r" b="b"/>
            <a:pathLst>
              <a:path w="794163" h="720001">
                <a:moveTo>
                  <a:pt x="31770" y="656460"/>
                </a:moveTo>
                <a:lnTo>
                  <a:pt x="762297" y="656460"/>
                </a:lnTo>
                <a:cubicBezTo>
                  <a:pt x="779904" y="656460"/>
                  <a:pt x="794067" y="670622"/>
                  <a:pt x="794163" y="688230"/>
                </a:cubicBezTo>
                <a:cubicBezTo>
                  <a:pt x="794163" y="705742"/>
                  <a:pt x="779904" y="720001"/>
                  <a:pt x="762392" y="720001"/>
                </a:cubicBezTo>
                <a:lnTo>
                  <a:pt x="31770" y="720001"/>
                </a:lnTo>
                <a:cubicBezTo>
                  <a:pt x="14258" y="720001"/>
                  <a:pt x="0" y="705742"/>
                  <a:pt x="0" y="688230"/>
                </a:cubicBezTo>
                <a:cubicBezTo>
                  <a:pt x="0" y="670718"/>
                  <a:pt x="14258" y="656460"/>
                  <a:pt x="31770" y="656460"/>
                </a:cubicBezTo>
                <a:close/>
                <a:moveTo>
                  <a:pt x="613493" y="317608"/>
                </a:moveTo>
                <a:lnTo>
                  <a:pt x="710048" y="317608"/>
                </a:lnTo>
                <a:cubicBezTo>
                  <a:pt x="741818" y="317608"/>
                  <a:pt x="767655" y="343445"/>
                  <a:pt x="767655" y="375216"/>
                </a:cubicBezTo>
                <a:lnTo>
                  <a:pt x="767655" y="524689"/>
                </a:lnTo>
                <a:cubicBezTo>
                  <a:pt x="767655" y="556364"/>
                  <a:pt x="741723" y="582297"/>
                  <a:pt x="710048" y="582297"/>
                </a:cubicBezTo>
                <a:lnTo>
                  <a:pt x="613493" y="582297"/>
                </a:lnTo>
                <a:cubicBezTo>
                  <a:pt x="581818" y="582297"/>
                  <a:pt x="555885" y="556364"/>
                  <a:pt x="555885" y="524689"/>
                </a:cubicBezTo>
                <a:lnTo>
                  <a:pt x="555885" y="375216"/>
                </a:lnTo>
                <a:cubicBezTo>
                  <a:pt x="555885" y="343349"/>
                  <a:pt x="581722" y="317608"/>
                  <a:pt x="613493" y="317608"/>
                </a:cubicBezTo>
                <a:close/>
                <a:moveTo>
                  <a:pt x="84019" y="211770"/>
                </a:moveTo>
                <a:lnTo>
                  <a:pt x="180574" y="211770"/>
                </a:lnTo>
                <a:cubicBezTo>
                  <a:pt x="212440" y="211770"/>
                  <a:pt x="238182" y="237512"/>
                  <a:pt x="238182" y="269282"/>
                </a:cubicBezTo>
                <a:lnTo>
                  <a:pt x="238182" y="524785"/>
                </a:lnTo>
                <a:cubicBezTo>
                  <a:pt x="238182" y="556460"/>
                  <a:pt x="212248" y="582393"/>
                  <a:pt x="180574" y="582393"/>
                </a:cubicBezTo>
                <a:lnTo>
                  <a:pt x="84019" y="582393"/>
                </a:lnTo>
                <a:cubicBezTo>
                  <a:pt x="52344" y="582393"/>
                  <a:pt x="26411" y="556460"/>
                  <a:pt x="26411" y="524785"/>
                </a:cubicBezTo>
                <a:lnTo>
                  <a:pt x="26411" y="269378"/>
                </a:lnTo>
                <a:cubicBezTo>
                  <a:pt x="26411" y="237512"/>
                  <a:pt x="52248" y="211770"/>
                  <a:pt x="84019" y="211770"/>
                </a:cubicBezTo>
                <a:close/>
                <a:moveTo>
                  <a:pt x="348708" y="0"/>
                </a:moveTo>
                <a:lnTo>
                  <a:pt x="445359" y="0"/>
                </a:lnTo>
                <a:cubicBezTo>
                  <a:pt x="477129" y="0"/>
                  <a:pt x="502871" y="25741"/>
                  <a:pt x="502871" y="57607"/>
                </a:cubicBezTo>
                <a:lnTo>
                  <a:pt x="502871" y="524785"/>
                </a:lnTo>
                <a:cubicBezTo>
                  <a:pt x="502871" y="556460"/>
                  <a:pt x="476937" y="582393"/>
                  <a:pt x="445263" y="582393"/>
                </a:cubicBezTo>
                <a:lnTo>
                  <a:pt x="348708" y="582393"/>
                </a:lnTo>
                <a:cubicBezTo>
                  <a:pt x="317033" y="582393"/>
                  <a:pt x="291100" y="556460"/>
                  <a:pt x="291100" y="524785"/>
                </a:cubicBezTo>
                <a:lnTo>
                  <a:pt x="291100" y="57607"/>
                </a:lnTo>
                <a:cubicBezTo>
                  <a:pt x="291100" y="25741"/>
                  <a:pt x="316937" y="0"/>
                  <a:pt x="34870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034081" y="627875"/>
            <a:ext cx="1951763" cy="29578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8800">
                <a:ln w="12700">
                  <a:noFill/>
                </a:ln>
                <a:solidFill>
                  <a:srgbClr val="C55A11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36195" y="-5715"/>
            <a:ext cx="4560570" cy="1059180"/>
            <a:chOff x="57" y="-9"/>
            <a:chExt cx="7182" cy="1668"/>
          </a:xfrm>
        </p:grpSpPr>
        <p:sp>
          <p:nvSpPr>
            <p:cNvPr id="15" name="标题 1"/>
            <p:cNvSpPr txBox="1"/>
            <p:nvPr/>
          </p:nvSpPr>
          <p:spPr>
            <a:xfrm flipV="1">
              <a:off x="57" y="-9"/>
              <a:ext cx="7183" cy="1669"/>
            </a:xfrm>
            <a:custGeom>
              <a:avLst/>
              <a:gdLst>
                <a:gd name="connsiteX0" fmla="*/ 0 w 4600122"/>
                <a:gd name="connsiteY0" fmla="*/ 1200521 h 1200521"/>
                <a:gd name="connsiteX1" fmla="*/ 4600122 w 4600122"/>
                <a:gd name="connsiteY1" fmla="*/ 1200521 h 1200521"/>
                <a:gd name="connsiteX2" fmla="*/ 4600122 w 4600122"/>
                <a:gd name="connsiteY2" fmla="*/ 1065295 h 1200521"/>
                <a:gd name="connsiteX3" fmla="*/ 3610964 w 4600122"/>
                <a:gd name="connsiteY3" fmla="*/ 0 h 1200521"/>
                <a:gd name="connsiteX4" fmla="*/ 0 w 4600122"/>
                <a:gd name="connsiteY4" fmla="*/ 0 h 1200521"/>
              </a:gdLst>
              <a:ahLst/>
              <a:cxnLst/>
              <a:rect l="l" t="t" r="r" b="b"/>
              <a:pathLst>
                <a:path w="4600122" h="1200521">
                  <a:moveTo>
                    <a:pt x="0" y="1200521"/>
                  </a:moveTo>
                  <a:lnTo>
                    <a:pt x="4600122" y="1200521"/>
                  </a:lnTo>
                  <a:lnTo>
                    <a:pt x="4600122" y="1065295"/>
                  </a:lnTo>
                  <a:cubicBezTo>
                    <a:pt x="4600122" y="476949"/>
                    <a:pt x="4157261" y="0"/>
                    <a:pt x="3610964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</a:gra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pic>
          <p:nvPicPr>
            <p:cNvPr id="16" name="图片 -2147482624" descr="校徽及字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88" y="71"/>
              <a:ext cx="6801" cy="137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2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3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4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ags/tag5.xml><?xml version="1.0" encoding="utf-8"?>
<p:tagLst xmlns:p="http://schemas.openxmlformats.org/presentationml/2006/main">
  <p:tag name="KSO_WM_DIAGRAM_VIRTUALLY_FRAME" val="{&quot;height&quot;:45.74968503937007,&quot;left&quot;:34.13984251968504,&quot;top&quot;:395.2070866141732,&quot;width&quot;:414.4723622047244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C55A11"/>
      </a:accent1>
      <a:accent2>
        <a:srgbClr val="833C0B"/>
      </a:accent2>
      <a:accent3>
        <a:srgbClr val="C55A11"/>
      </a:accent3>
      <a:accent4>
        <a:srgbClr val="833C0B"/>
      </a:accent4>
      <a:accent5>
        <a:srgbClr val="C55A11"/>
      </a:accent5>
      <a:accent6>
        <a:srgbClr val="833C0B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4409</Words>
  <Application>WPS 演示</Application>
  <PresentationFormat/>
  <Paragraphs>278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0" baseType="lpstr">
      <vt:lpstr>Arial</vt:lpstr>
      <vt:lpstr>宋体</vt:lpstr>
      <vt:lpstr>Wingdings</vt:lpstr>
      <vt:lpstr>Source Han Sans</vt:lpstr>
      <vt:lpstr>Source Han Sans CN Bold</vt:lpstr>
      <vt:lpstr>OPPOSans H</vt:lpstr>
      <vt:lpstr>OPPOSans B</vt:lpstr>
      <vt:lpstr>等线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王娜</cp:lastModifiedBy>
  <cp:revision>5</cp:revision>
  <dcterms:created xsi:type="dcterms:W3CDTF">2025-04-09T13:48:00Z</dcterms:created>
  <dcterms:modified xsi:type="dcterms:W3CDTF">2025-04-10T06:26:26Z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FF71E849C4BB4A93BA7EBB40ADAB85BB_12</vt:lpwstr>
  </property>
  <property fmtid="{D5CDD505-2E9C-101B-9397-08002B2CF9AE}" pid="3" name="KSOProductBuildVer">
    <vt:lpwstr>2052-12.1.0.19302</vt:lpwstr>
  </property>
</Properties>
</file>